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24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88.xml" ContentType="application/vnd.openxmlformats-officedocument.presentationml.slide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3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33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34.xml" ContentType="application/vnd.openxmlformats-officedocument.presentationml.slideLayout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2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3" r:id="rId2"/>
    <p:sldMasterId id="2147483718" r:id="rId3"/>
    <p:sldMasterId id="2147483753" r:id="rId4"/>
  </p:sldMasterIdLst>
  <p:notesMasterIdLst>
    <p:notesMasterId r:id="rId4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90" r:id="rId27"/>
    <p:sldId id="278" r:id="rId28"/>
    <p:sldId id="291" r:id="rId29"/>
    <p:sldId id="292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9144000" cy="5143500" type="screen16x9"/>
  <p:notesSz cx="6858000" cy="9144000"/>
  <p:defaultTextStyle>
    <a:lvl1pPr defTabSz="457200">
      <a:defRPr>
        <a:latin typeface="Arial"/>
        <a:ea typeface="Arial"/>
        <a:cs typeface="Arial"/>
        <a:sym typeface="Arial"/>
      </a:defRPr>
    </a:lvl1pPr>
    <a:lvl2pPr indent="457200" defTabSz="457200">
      <a:defRPr>
        <a:latin typeface="Arial"/>
        <a:ea typeface="Arial"/>
        <a:cs typeface="Arial"/>
        <a:sym typeface="Arial"/>
      </a:defRPr>
    </a:lvl2pPr>
    <a:lvl3pPr indent="914400" defTabSz="457200">
      <a:defRPr>
        <a:latin typeface="Arial"/>
        <a:ea typeface="Arial"/>
        <a:cs typeface="Arial"/>
        <a:sym typeface="Arial"/>
      </a:defRPr>
    </a:lvl3pPr>
    <a:lvl4pPr indent="1371600" defTabSz="457200">
      <a:defRPr>
        <a:latin typeface="Arial"/>
        <a:ea typeface="Arial"/>
        <a:cs typeface="Arial"/>
        <a:sym typeface="Arial"/>
      </a:defRPr>
    </a:lvl4pPr>
    <a:lvl5pPr indent="1828800" defTabSz="457200">
      <a:defRPr>
        <a:latin typeface="Arial"/>
        <a:ea typeface="Arial"/>
        <a:cs typeface="Arial"/>
        <a:sym typeface="Arial"/>
      </a:defRPr>
    </a:lvl5pPr>
    <a:lvl6pPr indent="2286000" defTabSz="457200">
      <a:defRPr>
        <a:latin typeface="Arial"/>
        <a:ea typeface="Arial"/>
        <a:cs typeface="Arial"/>
        <a:sym typeface="Arial"/>
      </a:defRPr>
    </a:lvl6pPr>
    <a:lvl7pPr indent="2743200" defTabSz="457200">
      <a:defRPr>
        <a:latin typeface="Arial"/>
        <a:ea typeface="Arial"/>
        <a:cs typeface="Arial"/>
        <a:sym typeface="Arial"/>
      </a:defRPr>
    </a:lvl7pPr>
    <a:lvl8pPr indent="3200400" defTabSz="457200">
      <a:defRPr>
        <a:latin typeface="Arial"/>
        <a:ea typeface="Arial"/>
        <a:cs typeface="Arial"/>
        <a:sym typeface="Arial"/>
      </a:defRPr>
    </a:lvl8pPr>
    <a:lvl9pPr indent="3657600" defTabSz="457200">
      <a:defRPr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CCCCD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2373B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2373B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2373B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6CACC"/>
          </a:solidFill>
        </a:fill>
      </a:tcStyle>
    </a:wholeTbl>
    <a:band2H>
      <a:tcTxStyle/>
      <a:tcStyle>
        <a:tcBdr/>
        <a:fill>
          <a:solidFill>
            <a:srgbClr val="F3E6E7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A0C2F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A0C2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A0C2F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2373B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2373B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4" d="100"/>
          <a:sy n="154" d="100"/>
        </p:scale>
        <p:origin x="-372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914949" y="2472514"/>
            <a:ext cx="7498994" cy="26313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8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6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14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195064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914949" y="2472514"/>
            <a:ext cx="7498994" cy="26313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8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6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903833" y="1997175"/>
            <a:ext cx="7524222" cy="176121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  <p:pic>
        <p:nvPicPr>
          <p:cNvPr id="11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6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6" cy="178202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Presentation Title</a:t>
            </a:r>
          </a:p>
        </p:txBody>
      </p:sp>
      <p:pic>
        <p:nvPicPr>
          <p:cNvPr id="14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31056" y="4040528"/>
            <a:ext cx="1819636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048617" y="3852491"/>
            <a:ext cx="1819636" cy="992529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368118" y="3904541"/>
            <a:ext cx="6513976" cy="123895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</p:spTree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57069" y="1963607"/>
            <a:ext cx="2229862" cy="1216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flipV="1">
            <a:off x="5890626" y="1340394"/>
            <a:ext cx="3" cy="3193141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Helvetica"/>
              <a:ea typeface="+mn-ea"/>
              <a:cs typeface="Helvetica"/>
              <a:sym typeface="Helvetica"/>
            </a:endParaRP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2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3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457200">
              <a:spcBef>
                <a:spcPts val="400"/>
              </a:spcBef>
              <a:buSzTx/>
              <a:buFontTx/>
              <a:buNone/>
              <a:defRPr sz="1800"/>
            </a:lvl2pPr>
            <a:lvl3pPr marL="0" indent="914400">
              <a:spcBef>
                <a:spcPts val="400"/>
              </a:spcBef>
              <a:buSzTx/>
              <a:buFontTx/>
              <a:buNone/>
              <a:defRPr sz="1800"/>
            </a:lvl3pPr>
            <a:lvl4pPr marL="0" indent="1371600">
              <a:spcBef>
                <a:spcPts val="400"/>
              </a:spcBef>
              <a:buSzTx/>
              <a:buFontTx/>
              <a:buNone/>
              <a:defRPr sz="1800"/>
            </a:lvl4pPr>
            <a:lvl5pPr marL="0" indent="182880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Title Text</a:t>
            </a:r>
          </a:p>
        </p:txBody>
      </p:sp>
      <p:pic>
        <p:nvPicPr>
          <p:cNvPr id="3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2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5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5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61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66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71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7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5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81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195064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 flipH="1" flipV="1">
            <a:off x="5890626" y="1340394"/>
            <a:ext cx="3" cy="3193141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Helvetica"/>
              <a:ea typeface="+mn-ea"/>
              <a:cs typeface="Helvetica"/>
              <a:sym typeface="Helvetica"/>
            </a:endParaRP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89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93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9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03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0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13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1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5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2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2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3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3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14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195064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61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66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71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7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  <p:pic>
        <p:nvPicPr>
          <p:cNvPr id="81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195064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903833" y="1997175"/>
            <a:ext cx="7524222" cy="176121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  <p:pic>
        <p:nvPicPr>
          <p:cNvPr id="11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6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 flipH="1" flipV="1">
            <a:off x="5890626" y="1340394"/>
            <a:ext cx="3" cy="3193141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89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93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9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03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0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13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1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2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2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6" cy="178202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Presentation Title</a:t>
            </a:r>
          </a:p>
        </p:txBody>
      </p:sp>
      <p:pic>
        <p:nvPicPr>
          <p:cNvPr id="14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31056" y="4040528"/>
            <a:ext cx="1819636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3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3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  <p:pic>
        <p:nvPicPr>
          <p:cNvPr id="14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195064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914949" y="2472514"/>
            <a:ext cx="7498994" cy="26313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8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6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903833" y="1997175"/>
            <a:ext cx="7524222" cy="176121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  <p:pic>
        <p:nvPicPr>
          <p:cNvPr id="11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6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6" cy="178202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Presentation Title</a:t>
            </a:r>
          </a:p>
        </p:txBody>
      </p:sp>
      <p:pic>
        <p:nvPicPr>
          <p:cNvPr id="14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31056" y="4040528"/>
            <a:ext cx="1819636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048617" y="3852491"/>
            <a:ext cx="1819636" cy="992529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368118" y="3904541"/>
            <a:ext cx="6513976" cy="123895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57069" y="1963607"/>
            <a:ext cx="2229862" cy="1216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048617" y="3852491"/>
            <a:ext cx="1819636" cy="992529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368118" y="3904541"/>
            <a:ext cx="6513976" cy="123895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flipV="1">
            <a:off x="5890626" y="1340394"/>
            <a:ext cx="3" cy="3193141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Helvetica"/>
              <a:ea typeface="+mn-ea"/>
              <a:cs typeface="Helvetica"/>
              <a:sym typeface="Helvetica"/>
            </a:endParaRP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2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3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457200">
              <a:spcBef>
                <a:spcPts val="400"/>
              </a:spcBef>
              <a:buSzTx/>
              <a:buFontTx/>
              <a:buNone/>
              <a:defRPr sz="1800"/>
            </a:lvl2pPr>
            <a:lvl3pPr marL="0" indent="914400">
              <a:spcBef>
                <a:spcPts val="400"/>
              </a:spcBef>
              <a:buSzTx/>
              <a:buFontTx/>
              <a:buNone/>
              <a:defRPr sz="1800"/>
            </a:lvl3pPr>
            <a:lvl4pPr marL="0" indent="1371600">
              <a:spcBef>
                <a:spcPts val="400"/>
              </a:spcBef>
              <a:buSzTx/>
              <a:buFontTx/>
              <a:buNone/>
              <a:defRPr sz="1800"/>
            </a:lvl4pPr>
            <a:lvl5pPr marL="0" indent="182880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Title Text</a:t>
            </a:r>
          </a:p>
        </p:txBody>
      </p:sp>
      <p:pic>
        <p:nvPicPr>
          <p:cNvPr id="3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2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5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5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61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66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57069" y="1963607"/>
            <a:ext cx="2229862" cy="1216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71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7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81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195064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 flipH="1" flipV="1">
            <a:off x="5890626" y="1340394"/>
            <a:ext cx="3" cy="3193141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Helvetica"/>
              <a:ea typeface="+mn-ea"/>
              <a:cs typeface="Helvetica"/>
              <a:sym typeface="Helvetica"/>
            </a:endParaRP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89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93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9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03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0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13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1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2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2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3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3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14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195064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914949" y="2472514"/>
            <a:ext cx="7498994" cy="26313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8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6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flipV="1">
            <a:off x="5890626" y="1340394"/>
            <a:ext cx="3" cy="3193141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2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903833" y="1997175"/>
            <a:ext cx="7524222" cy="176121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  <p:pic>
        <p:nvPicPr>
          <p:cNvPr id="11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6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6" cy="178202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Presentation Title</a:t>
            </a:r>
          </a:p>
        </p:txBody>
      </p:sp>
      <p:pic>
        <p:nvPicPr>
          <p:cNvPr id="14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31056" y="4040528"/>
            <a:ext cx="1819636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048617" y="3852491"/>
            <a:ext cx="1819636" cy="992529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368118" y="3904541"/>
            <a:ext cx="6513976" cy="123895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1.pdf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57069" y="1963607"/>
            <a:ext cx="2229862" cy="1216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flipV="1">
            <a:off x="5890626" y="1340394"/>
            <a:ext cx="3" cy="3193141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Helvetica"/>
              <a:ea typeface="+mn-ea"/>
              <a:cs typeface="Helvetica"/>
              <a:sym typeface="Helvetica"/>
            </a:endParaRP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2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3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457200">
              <a:spcBef>
                <a:spcPts val="400"/>
              </a:spcBef>
              <a:buSzTx/>
              <a:buFontTx/>
              <a:buNone/>
              <a:defRPr sz="1800"/>
            </a:lvl2pPr>
            <a:lvl3pPr marL="0" indent="914400">
              <a:spcBef>
                <a:spcPts val="400"/>
              </a:spcBef>
              <a:buSzTx/>
              <a:buFontTx/>
              <a:buNone/>
              <a:defRPr sz="1800"/>
            </a:lvl3pPr>
            <a:lvl4pPr marL="0" indent="1371600">
              <a:spcBef>
                <a:spcPts val="400"/>
              </a:spcBef>
              <a:buSzTx/>
              <a:buFontTx/>
              <a:buNone/>
              <a:defRPr sz="1800"/>
            </a:lvl4pPr>
            <a:lvl5pPr marL="0" indent="182880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Title Text</a:t>
            </a:r>
          </a:p>
        </p:txBody>
      </p:sp>
      <p:pic>
        <p:nvPicPr>
          <p:cNvPr id="3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2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3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5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5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61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66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71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7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81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195064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 flipH="1" flipV="1">
            <a:off x="5890626" y="1340394"/>
            <a:ext cx="3" cy="3193141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Helvetica"/>
              <a:ea typeface="+mn-ea"/>
              <a:cs typeface="Helvetica"/>
              <a:sym typeface="Helvetica"/>
            </a:endParaRP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89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457200">
              <a:spcBef>
                <a:spcPts val="400"/>
              </a:spcBef>
              <a:buSzTx/>
              <a:buFontTx/>
              <a:buNone/>
              <a:defRPr sz="1800"/>
            </a:lvl2pPr>
            <a:lvl3pPr marL="0" indent="914400">
              <a:spcBef>
                <a:spcPts val="400"/>
              </a:spcBef>
              <a:buSzTx/>
              <a:buFontTx/>
              <a:buNone/>
              <a:defRPr sz="1800"/>
            </a:lvl3pPr>
            <a:lvl4pPr marL="0" indent="1371600">
              <a:spcBef>
                <a:spcPts val="400"/>
              </a:spcBef>
              <a:buSzTx/>
              <a:buFontTx/>
              <a:buNone/>
              <a:defRPr sz="1800"/>
            </a:lvl4pPr>
            <a:lvl5pPr marL="0" indent="182880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Title Text</a:t>
            </a:r>
          </a:p>
        </p:txBody>
      </p:sp>
      <p:pic>
        <p:nvPicPr>
          <p:cNvPr id="3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2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93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9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03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0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13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1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2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27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5639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32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0" y="1161142"/>
            <a:ext cx="9144000" cy="3558494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3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38" name="image1.pdf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>
            <a:spLocks noGrp="1"/>
          </p:cNvSpPr>
          <p:nvPr>
            <p:ph type="sldNum" sz="quarter" idx="2"/>
          </p:nvPr>
        </p:nvSpPr>
        <p:spPr>
          <a:xfrm>
            <a:off x="6553200" y="4846345"/>
            <a:ext cx="2053884" cy="177433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94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29" Type="http://schemas.openxmlformats.org/officeDocument/2006/relationships/slideLayout" Target="../slideLayouts/slideLayout97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99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Relationship Id="rId35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20.xml"/><Relationship Id="rId26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123.xml"/><Relationship Id="rId34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5" Type="http://schemas.openxmlformats.org/officeDocument/2006/relationships/slideLayout" Target="../slideLayouts/slideLayout127.xml"/><Relationship Id="rId33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122.xml"/><Relationship Id="rId29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24" Type="http://schemas.openxmlformats.org/officeDocument/2006/relationships/slideLayout" Target="../slideLayouts/slideLayout126.xml"/><Relationship Id="rId32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23" Type="http://schemas.openxmlformats.org/officeDocument/2006/relationships/slideLayout" Target="../slideLayouts/slideLayout125.xml"/><Relationship Id="rId28" Type="http://schemas.openxmlformats.org/officeDocument/2006/relationships/slideLayout" Target="../slideLayouts/slideLayout130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12.xml"/><Relationship Id="rId19" Type="http://schemas.openxmlformats.org/officeDocument/2006/relationships/slideLayout" Target="../slideLayouts/slideLayout121.xml"/><Relationship Id="rId31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Relationship Id="rId22" Type="http://schemas.openxmlformats.org/officeDocument/2006/relationships/slideLayout" Target="../slideLayouts/slideLayout124.xml"/><Relationship Id="rId27" Type="http://schemas.openxmlformats.org/officeDocument/2006/relationships/slideLayout" Target="../slideLayouts/slideLayout129.xml"/><Relationship Id="rId30" Type="http://schemas.openxmlformats.org/officeDocument/2006/relationships/slideLayout" Target="../slideLayouts/slideLayout132.xml"/><Relationship Id="rId35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341087" y="1161142"/>
            <a:ext cx="8364764" cy="3982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" name="image1.pdf" descr="JPL-logo_Stacked_RedBlack-RGB_small_040615.eps"/>
          <p:cNvPicPr/>
          <p:nvPr/>
        </p:nvPicPr>
        <p:blipFill>
          <a:blip r:embed="rId36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4" cy="3506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transition spd="med"/>
  <p:txStyles>
    <p:titleStyle>
      <a:lvl1pPr defTabSz="457200">
        <a:defRPr sz="2400" b="1">
          <a:latin typeface="Arial"/>
          <a:ea typeface="Arial"/>
          <a:cs typeface="Arial"/>
          <a:sym typeface="Arial"/>
        </a:defRPr>
      </a:lvl1pPr>
      <a:lvl2pPr defTabSz="457200">
        <a:defRPr sz="2400" b="1">
          <a:latin typeface="Arial"/>
          <a:ea typeface="Arial"/>
          <a:cs typeface="Arial"/>
          <a:sym typeface="Arial"/>
        </a:defRPr>
      </a:lvl2pPr>
      <a:lvl3pPr defTabSz="457200">
        <a:defRPr sz="2400" b="1">
          <a:latin typeface="Arial"/>
          <a:ea typeface="Arial"/>
          <a:cs typeface="Arial"/>
          <a:sym typeface="Arial"/>
        </a:defRPr>
      </a:lvl3pPr>
      <a:lvl4pPr defTabSz="457200">
        <a:defRPr sz="2400" b="1">
          <a:latin typeface="Arial"/>
          <a:ea typeface="Arial"/>
          <a:cs typeface="Arial"/>
          <a:sym typeface="Arial"/>
        </a:defRPr>
      </a:lvl4pPr>
      <a:lvl5pPr defTabSz="457200">
        <a:defRPr sz="2400" b="1">
          <a:latin typeface="Arial"/>
          <a:ea typeface="Arial"/>
          <a:cs typeface="Arial"/>
          <a:sym typeface="Arial"/>
        </a:defRPr>
      </a:lvl5pPr>
      <a:lvl6pPr defTabSz="457200">
        <a:defRPr sz="2400" b="1">
          <a:latin typeface="Arial"/>
          <a:ea typeface="Arial"/>
          <a:cs typeface="Arial"/>
          <a:sym typeface="Arial"/>
        </a:defRPr>
      </a:lvl6pPr>
      <a:lvl7pPr defTabSz="457200">
        <a:defRPr sz="2400" b="1">
          <a:latin typeface="Arial"/>
          <a:ea typeface="Arial"/>
          <a:cs typeface="Arial"/>
          <a:sym typeface="Arial"/>
        </a:defRPr>
      </a:lvl7pPr>
      <a:lvl8pPr defTabSz="457200">
        <a:defRPr sz="2400" b="1">
          <a:latin typeface="Arial"/>
          <a:ea typeface="Arial"/>
          <a:cs typeface="Arial"/>
          <a:sym typeface="Arial"/>
        </a:defRPr>
      </a:lvl8pPr>
      <a:lvl9pPr defTabSz="457200">
        <a:defRPr sz="2400" b="1">
          <a:latin typeface="Arial"/>
          <a:ea typeface="Arial"/>
          <a:cs typeface="Arial"/>
          <a:sym typeface="Arial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4pPr>
      <a:lvl5pPr marL="2194560" indent="-365760" defTabSz="457200">
        <a:spcBef>
          <a:spcPts val="700"/>
        </a:spcBef>
        <a:buSzPct val="100000"/>
        <a:buFont typeface="Arial"/>
        <a:buChar char="»"/>
        <a:defRPr sz="3200">
          <a:latin typeface="Arial"/>
          <a:ea typeface="Arial"/>
          <a:cs typeface="Arial"/>
          <a:sym typeface="Arial"/>
        </a:defRPr>
      </a:lvl5pPr>
      <a:lvl6pPr marL="26517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6pPr>
      <a:lvl7pPr marL="31089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7pPr>
      <a:lvl8pPr marL="35661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8pPr>
      <a:lvl9pPr marL="40233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9pPr>
    </p:bodyStyle>
    <p:otherStyle>
      <a:lvl1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341087" y="1161142"/>
            <a:ext cx="8364764" cy="3982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" name="image1.pdf" descr="JPL-logo_Stacked_RedBlack-RGB_small_040615.eps"/>
          <p:cNvPicPr/>
          <p:nvPr/>
        </p:nvPicPr>
        <p:blipFill>
          <a:blip r:embed="rId36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4" cy="3506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</p:sldLayoutIdLst>
  <p:transition spd="med"/>
  <p:txStyles>
    <p:titleStyle>
      <a:lvl1pPr defTabSz="457200">
        <a:defRPr sz="2400" b="1">
          <a:latin typeface="Arial"/>
          <a:ea typeface="Arial"/>
          <a:cs typeface="Arial"/>
          <a:sym typeface="Arial"/>
        </a:defRPr>
      </a:lvl1pPr>
      <a:lvl2pPr defTabSz="457200">
        <a:defRPr sz="2400" b="1">
          <a:latin typeface="Arial"/>
          <a:ea typeface="Arial"/>
          <a:cs typeface="Arial"/>
          <a:sym typeface="Arial"/>
        </a:defRPr>
      </a:lvl2pPr>
      <a:lvl3pPr defTabSz="457200">
        <a:defRPr sz="2400" b="1">
          <a:latin typeface="Arial"/>
          <a:ea typeface="Arial"/>
          <a:cs typeface="Arial"/>
          <a:sym typeface="Arial"/>
        </a:defRPr>
      </a:lvl3pPr>
      <a:lvl4pPr defTabSz="457200">
        <a:defRPr sz="2400" b="1">
          <a:latin typeface="Arial"/>
          <a:ea typeface="Arial"/>
          <a:cs typeface="Arial"/>
          <a:sym typeface="Arial"/>
        </a:defRPr>
      </a:lvl4pPr>
      <a:lvl5pPr defTabSz="457200">
        <a:defRPr sz="2400" b="1">
          <a:latin typeface="Arial"/>
          <a:ea typeface="Arial"/>
          <a:cs typeface="Arial"/>
          <a:sym typeface="Arial"/>
        </a:defRPr>
      </a:lvl5pPr>
      <a:lvl6pPr defTabSz="457200">
        <a:defRPr sz="2400" b="1">
          <a:latin typeface="Arial"/>
          <a:ea typeface="Arial"/>
          <a:cs typeface="Arial"/>
          <a:sym typeface="Arial"/>
        </a:defRPr>
      </a:lvl6pPr>
      <a:lvl7pPr defTabSz="457200">
        <a:defRPr sz="2400" b="1">
          <a:latin typeface="Arial"/>
          <a:ea typeface="Arial"/>
          <a:cs typeface="Arial"/>
          <a:sym typeface="Arial"/>
        </a:defRPr>
      </a:lvl7pPr>
      <a:lvl8pPr defTabSz="457200">
        <a:defRPr sz="2400" b="1">
          <a:latin typeface="Arial"/>
          <a:ea typeface="Arial"/>
          <a:cs typeface="Arial"/>
          <a:sym typeface="Arial"/>
        </a:defRPr>
      </a:lvl8pPr>
      <a:lvl9pPr defTabSz="457200">
        <a:defRPr sz="2400" b="1">
          <a:latin typeface="Arial"/>
          <a:ea typeface="Arial"/>
          <a:cs typeface="Arial"/>
          <a:sym typeface="Arial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4pPr>
      <a:lvl5pPr marL="2194560" indent="-365760" defTabSz="457200">
        <a:spcBef>
          <a:spcPts val="700"/>
        </a:spcBef>
        <a:buSzPct val="100000"/>
        <a:buFont typeface="Arial"/>
        <a:buChar char="»"/>
        <a:defRPr sz="3200">
          <a:latin typeface="Arial"/>
          <a:ea typeface="Arial"/>
          <a:cs typeface="Arial"/>
          <a:sym typeface="Arial"/>
        </a:defRPr>
      </a:lvl5pPr>
      <a:lvl6pPr marL="26517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6pPr>
      <a:lvl7pPr marL="31089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7pPr>
      <a:lvl8pPr marL="35661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8pPr>
      <a:lvl9pPr marL="40233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9pPr>
    </p:bodyStyle>
    <p:otherStyle>
      <a:lvl1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341087" y="1161142"/>
            <a:ext cx="8364764" cy="3982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" name="image1.pdf" descr="JPL-logo_Stacked_RedBlack-RGB_small_040615.eps"/>
          <p:cNvPicPr/>
          <p:nvPr/>
        </p:nvPicPr>
        <p:blipFill>
          <a:blip r:embed="rId36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4" cy="3506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  <p:sldLayoutId id="2147483750" r:id="rId32"/>
    <p:sldLayoutId id="2147483751" r:id="rId33"/>
    <p:sldLayoutId id="2147483752" r:id="rId34"/>
  </p:sldLayoutIdLst>
  <p:transition spd="med"/>
  <p:txStyles>
    <p:titleStyle>
      <a:lvl1pPr defTabSz="457200">
        <a:defRPr sz="2400" b="1">
          <a:latin typeface="Arial"/>
          <a:ea typeface="Arial"/>
          <a:cs typeface="Arial"/>
          <a:sym typeface="Arial"/>
        </a:defRPr>
      </a:lvl1pPr>
      <a:lvl2pPr defTabSz="457200">
        <a:defRPr sz="2400" b="1">
          <a:latin typeface="Arial"/>
          <a:ea typeface="Arial"/>
          <a:cs typeface="Arial"/>
          <a:sym typeface="Arial"/>
        </a:defRPr>
      </a:lvl2pPr>
      <a:lvl3pPr defTabSz="457200">
        <a:defRPr sz="2400" b="1">
          <a:latin typeface="Arial"/>
          <a:ea typeface="Arial"/>
          <a:cs typeface="Arial"/>
          <a:sym typeface="Arial"/>
        </a:defRPr>
      </a:lvl3pPr>
      <a:lvl4pPr defTabSz="457200">
        <a:defRPr sz="2400" b="1">
          <a:latin typeface="Arial"/>
          <a:ea typeface="Arial"/>
          <a:cs typeface="Arial"/>
          <a:sym typeface="Arial"/>
        </a:defRPr>
      </a:lvl4pPr>
      <a:lvl5pPr defTabSz="457200">
        <a:defRPr sz="2400" b="1">
          <a:latin typeface="Arial"/>
          <a:ea typeface="Arial"/>
          <a:cs typeface="Arial"/>
          <a:sym typeface="Arial"/>
        </a:defRPr>
      </a:lvl5pPr>
      <a:lvl6pPr defTabSz="457200">
        <a:defRPr sz="2400" b="1">
          <a:latin typeface="Arial"/>
          <a:ea typeface="Arial"/>
          <a:cs typeface="Arial"/>
          <a:sym typeface="Arial"/>
        </a:defRPr>
      </a:lvl6pPr>
      <a:lvl7pPr defTabSz="457200">
        <a:defRPr sz="2400" b="1">
          <a:latin typeface="Arial"/>
          <a:ea typeface="Arial"/>
          <a:cs typeface="Arial"/>
          <a:sym typeface="Arial"/>
        </a:defRPr>
      </a:lvl7pPr>
      <a:lvl8pPr defTabSz="457200">
        <a:defRPr sz="2400" b="1">
          <a:latin typeface="Arial"/>
          <a:ea typeface="Arial"/>
          <a:cs typeface="Arial"/>
          <a:sym typeface="Arial"/>
        </a:defRPr>
      </a:lvl8pPr>
      <a:lvl9pPr defTabSz="457200">
        <a:defRPr sz="2400" b="1">
          <a:latin typeface="Arial"/>
          <a:ea typeface="Arial"/>
          <a:cs typeface="Arial"/>
          <a:sym typeface="Arial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4pPr>
      <a:lvl5pPr marL="2194560" indent="-365760" defTabSz="457200">
        <a:spcBef>
          <a:spcPts val="700"/>
        </a:spcBef>
        <a:buSzPct val="100000"/>
        <a:buFont typeface="Arial"/>
        <a:buChar char="»"/>
        <a:defRPr sz="3200">
          <a:latin typeface="Arial"/>
          <a:ea typeface="Arial"/>
          <a:cs typeface="Arial"/>
          <a:sym typeface="Arial"/>
        </a:defRPr>
      </a:lvl5pPr>
      <a:lvl6pPr marL="26517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6pPr>
      <a:lvl7pPr marL="31089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7pPr>
      <a:lvl8pPr marL="35661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8pPr>
      <a:lvl9pPr marL="40233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9pPr>
    </p:bodyStyle>
    <p:otherStyle>
      <a:lvl1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341087" y="1161142"/>
            <a:ext cx="8364764" cy="3982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" name="image1.pdf" descr="JPL-logo_Stacked_RedBlack-RGB_small_040615.eps"/>
          <p:cNvPicPr/>
          <p:nvPr/>
        </p:nvPicPr>
        <p:blipFill>
          <a:blip r:embed="rId36" cstate="print">
            <a:extLst/>
          </a:blip>
          <a:srcRect b="36678"/>
          <a:stretch>
            <a:fillRect/>
          </a:stretch>
        </p:blipFill>
        <p:spPr>
          <a:xfrm>
            <a:off x="8607083" y="4867031"/>
            <a:ext cx="347746" cy="12010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4" cy="3506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  <p:sldLayoutId id="2147483771" r:id="rId18"/>
    <p:sldLayoutId id="2147483772" r:id="rId19"/>
    <p:sldLayoutId id="2147483773" r:id="rId20"/>
    <p:sldLayoutId id="2147483774" r:id="rId21"/>
    <p:sldLayoutId id="2147483775" r:id="rId22"/>
    <p:sldLayoutId id="2147483776" r:id="rId23"/>
    <p:sldLayoutId id="2147483777" r:id="rId24"/>
    <p:sldLayoutId id="2147483778" r:id="rId25"/>
    <p:sldLayoutId id="2147483779" r:id="rId26"/>
    <p:sldLayoutId id="2147483780" r:id="rId27"/>
    <p:sldLayoutId id="2147483781" r:id="rId28"/>
    <p:sldLayoutId id="2147483782" r:id="rId29"/>
    <p:sldLayoutId id="2147483783" r:id="rId30"/>
    <p:sldLayoutId id="2147483784" r:id="rId31"/>
    <p:sldLayoutId id="2147483785" r:id="rId32"/>
    <p:sldLayoutId id="2147483786" r:id="rId33"/>
    <p:sldLayoutId id="2147483787" r:id="rId34"/>
  </p:sldLayoutIdLst>
  <p:transition spd="med"/>
  <p:txStyles>
    <p:titleStyle>
      <a:lvl1pPr defTabSz="457200">
        <a:defRPr sz="2400" b="1">
          <a:latin typeface="Arial"/>
          <a:ea typeface="Arial"/>
          <a:cs typeface="Arial"/>
          <a:sym typeface="Arial"/>
        </a:defRPr>
      </a:lvl1pPr>
      <a:lvl2pPr defTabSz="457200">
        <a:defRPr sz="2400" b="1">
          <a:latin typeface="Arial"/>
          <a:ea typeface="Arial"/>
          <a:cs typeface="Arial"/>
          <a:sym typeface="Arial"/>
        </a:defRPr>
      </a:lvl2pPr>
      <a:lvl3pPr defTabSz="457200">
        <a:defRPr sz="2400" b="1">
          <a:latin typeface="Arial"/>
          <a:ea typeface="Arial"/>
          <a:cs typeface="Arial"/>
          <a:sym typeface="Arial"/>
        </a:defRPr>
      </a:lvl3pPr>
      <a:lvl4pPr defTabSz="457200">
        <a:defRPr sz="2400" b="1">
          <a:latin typeface="Arial"/>
          <a:ea typeface="Arial"/>
          <a:cs typeface="Arial"/>
          <a:sym typeface="Arial"/>
        </a:defRPr>
      </a:lvl4pPr>
      <a:lvl5pPr defTabSz="457200">
        <a:defRPr sz="2400" b="1">
          <a:latin typeface="Arial"/>
          <a:ea typeface="Arial"/>
          <a:cs typeface="Arial"/>
          <a:sym typeface="Arial"/>
        </a:defRPr>
      </a:lvl5pPr>
      <a:lvl6pPr defTabSz="457200">
        <a:defRPr sz="2400" b="1">
          <a:latin typeface="Arial"/>
          <a:ea typeface="Arial"/>
          <a:cs typeface="Arial"/>
          <a:sym typeface="Arial"/>
        </a:defRPr>
      </a:lvl6pPr>
      <a:lvl7pPr defTabSz="457200">
        <a:defRPr sz="2400" b="1">
          <a:latin typeface="Arial"/>
          <a:ea typeface="Arial"/>
          <a:cs typeface="Arial"/>
          <a:sym typeface="Arial"/>
        </a:defRPr>
      </a:lvl7pPr>
      <a:lvl8pPr defTabSz="457200">
        <a:defRPr sz="2400" b="1">
          <a:latin typeface="Arial"/>
          <a:ea typeface="Arial"/>
          <a:cs typeface="Arial"/>
          <a:sym typeface="Arial"/>
        </a:defRPr>
      </a:lvl8pPr>
      <a:lvl9pPr defTabSz="457200">
        <a:defRPr sz="2400" b="1">
          <a:latin typeface="Arial"/>
          <a:ea typeface="Arial"/>
          <a:cs typeface="Arial"/>
          <a:sym typeface="Arial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4pPr>
      <a:lvl5pPr marL="2194560" indent="-365760" defTabSz="457200">
        <a:spcBef>
          <a:spcPts val="700"/>
        </a:spcBef>
        <a:buSzPct val="100000"/>
        <a:buFont typeface="Arial"/>
        <a:buChar char="»"/>
        <a:defRPr sz="3200">
          <a:latin typeface="Arial"/>
          <a:ea typeface="Arial"/>
          <a:cs typeface="Arial"/>
          <a:sym typeface="Arial"/>
        </a:defRPr>
      </a:lvl5pPr>
      <a:lvl6pPr marL="26517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6pPr>
      <a:lvl7pPr marL="31089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7pPr>
      <a:lvl8pPr marL="35661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8pPr>
      <a:lvl9pPr marL="40233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9pPr>
    </p:bodyStyle>
    <p:otherStyle>
      <a:lvl1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6" cy="49614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/>
            </a:pPr>
            <a:r>
              <a:rPr sz="2400" b="1"/>
              <a:t>Supro</a:t>
            </a:r>
          </a:p>
        </p:txBody>
      </p:sp>
      <p:sp>
        <p:nvSpPr>
          <p:cNvPr id="150" name="Shape 150"/>
          <p:cNvSpPr/>
          <p:nvPr/>
        </p:nvSpPr>
        <p:spPr>
          <a:xfrm>
            <a:off x="5127623" y="1735951"/>
            <a:ext cx="4016376" cy="478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 algn="ctr">
              <a:spcBef>
                <a:spcPts val="200"/>
              </a:spcBef>
            </a:pPr>
            <a:r>
              <a:rPr sz="1200"/>
              <a:t>Final Presentation by: Brian Hoang </a:t>
            </a:r>
          </a:p>
          <a:p>
            <a:pPr lvl="0" algn="ctr">
              <a:spcBef>
                <a:spcPts val="200"/>
              </a:spcBef>
            </a:pPr>
            <a:r>
              <a:rPr sz="1200"/>
              <a:t>&amp; Chris Villegas</a:t>
            </a:r>
          </a:p>
        </p:txBody>
      </p:sp>
      <p:pic>
        <p:nvPicPr>
          <p:cNvPr id="151" name="image2.png" descr="D2010_0210_alt-v1rgb.png"/>
          <p:cNvPicPr/>
          <p:nvPr/>
        </p:nvPicPr>
        <p:blipFill>
          <a:blip r:embed="rId2" cstate="print">
            <a:extLst/>
          </a:blip>
          <a:srcRect l="25029" t="41706" r="25790" b="4521"/>
          <a:stretch>
            <a:fillRect/>
          </a:stretch>
        </p:blipFill>
        <p:spPr>
          <a:xfrm>
            <a:off x="-1" y="-1"/>
            <a:ext cx="5140475" cy="5143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14312" lvl="0" indent="-214312">
              <a:spcBef>
                <a:spcPts val="400"/>
              </a:spcBef>
              <a:defRPr sz="1800"/>
            </a:pPr>
            <a:r>
              <a:rPr sz="2000" dirty="0"/>
              <a:t>Running several threads is similar to running several different programs concurrently, but with the following benefits – </a:t>
            </a:r>
          </a:p>
          <a:p>
            <a:pPr marL="620485" lvl="1" indent="-163285">
              <a:spcBef>
                <a:spcPts val="300"/>
              </a:spcBef>
              <a:buFont typeface="Wingdings" pitchFamily="2" charset="2"/>
              <a:buChar char="Ø"/>
              <a:defRPr sz="1800"/>
            </a:pPr>
            <a:r>
              <a:rPr sz="1600" dirty="0"/>
              <a:t>Multiple threads within a process share the same data space with the main thread</a:t>
            </a:r>
            <a:endParaRPr sz="2800" dirty="0"/>
          </a:p>
          <a:p>
            <a:pPr marL="620485" lvl="1" indent="-163285">
              <a:spcBef>
                <a:spcPts val="300"/>
              </a:spcBef>
              <a:buFont typeface="Wingdings" pitchFamily="2" charset="2"/>
              <a:buChar char="Ø"/>
              <a:defRPr sz="1800"/>
            </a:pPr>
            <a:r>
              <a:rPr sz="1600" dirty="0"/>
              <a:t>Threads do not require as much memory usage as processes. </a:t>
            </a:r>
            <a:endParaRPr sz="2800" dirty="0"/>
          </a:p>
          <a:p>
            <a:pPr marL="214312" lvl="0" indent="-214312">
              <a:spcBef>
                <a:spcPts val="400"/>
              </a:spcBef>
              <a:defRPr sz="1800"/>
            </a:pPr>
            <a:r>
              <a:rPr sz="2000" dirty="0"/>
              <a:t>Python has a Threading Module that provides high-level support for threads</a:t>
            </a:r>
          </a:p>
          <a:p>
            <a:pPr marL="214312" lvl="0" indent="-214312">
              <a:spcBef>
                <a:spcPts val="400"/>
              </a:spcBef>
              <a:defRPr sz="1800"/>
            </a:pPr>
            <a:r>
              <a:rPr sz="2000" dirty="0"/>
              <a:t>The threading module has a Thread class that implements threading </a:t>
            </a:r>
          </a:p>
          <a:p>
            <a:pPr marL="214312" lvl="0" indent="-214312">
              <a:spcBef>
                <a:spcPts val="400"/>
              </a:spcBef>
              <a:defRPr sz="1800"/>
            </a:pPr>
            <a:r>
              <a:rPr sz="2000" dirty="0"/>
              <a:t>We use the run() method from the Thread class which will execute the thread activity.</a:t>
            </a:r>
          </a:p>
        </p:txBody>
      </p:sp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Python Multithreaded Programming</a:t>
            </a:r>
          </a:p>
        </p:txBody>
      </p:sp>
      <p:sp>
        <p:nvSpPr>
          <p:cNvPr id="203" name="Shape 203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10</a:t>
            </a:fld>
            <a:endParaRPr sz="1368"/>
          </a:p>
        </p:txBody>
      </p:sp>
      <p:sp>
        <p:nvSpPr>
          <p:cNvPr id="204" name="Shape 204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spcBef>
                <a:spcPts val="500"/>
              </a:spcBef>
              <a:defRPr sz="1800"/>
            </a:pPr>
            <a:r>
              <a:rPr sz="2400" dirty="0"/>
              <a:t>The Queue module allows you to create a new queue object that can hold a specific number of items. 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 dirty="0"/>
              <a:t>We use these following methods to control the Queue:</a:t>
            </a:r>
          </a:p>
          <a:p>
            <a:pPr marL="661307" lvl="1" indent="-204107">
              <a:spcBef>
                <a:spcPts val="400"/>
              </a:spcBef>
              <a:defRPr sz="1800"/>
            </a:pPr>
            <a:r>
              <a:rPr sz="2000" b="1" dirty="0"/>
              <a:t>put():</a:t>
            </a:r>
            <a:r>
              <a:rPr sz="2000" dirty="0"/>
              <a:t> adds items to a queue</a:t>
            </a:r>
            <a:endParaRPr sz="2800" dirty="0"/>
          </a:p>
          <a:p>
            <a:pPr marL="661307" lvl="1" indent="-204107">
              <a:spcBef>
                <a:spcPts val="400"/>
              </a:spcBef>
              <a:defRPr sz="1800"/>
            </a:pPr>
            <a:r>
              <a:rPr sz="2000" b="1" dirty="0"/>
              <a:t>empty():</a:t>
            </a:r>
            <a:r>
              <a:rPr sz="2000" dirty="0"/>
              <a:t> returns True if queue is empty; otherwise, False  </a:t>
            </a:r>
            <a:endParaRPr sz="2800" dirty="0"/>
          </a:p>
          <a:p>
            <a:pPr marL="661307" lvl="1" indent="-204107">
              <a:spcBef>
                <a:spcPts val="400"/>
              </a:spcBef>
              <a:defRPr sz="1800"/>
            </a:pPr>
            <a:r>
              <a:rPr sz="2000" b="1" dirty="0"/>
              <a:t>get()</a:t>
            </a:r>
            <a:r>
              <a:rPr sz="2000" dirty="0"/>
              <a:t>: removes and returns an item from the queue</a:t>
            </a:r>
          </a:p>
        </p:txBody>
      </p:sp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Python Multithreaded Queue</a:t>
            </a:r>
          </a:p>
        </p:txBody>
      </p:sp>
      <p:sp>
        <p:nvSpPr>
          <p:cNvPr id="208" name="Shape 208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11</a:t>
            </a:fld>
            <a:endParaRPr sz="1368"/>
          </a:p>
        </p:txBody>
      </p:sp>
      <p:sp>
        <p:nvSpPr>
          <p:cNvPr id="209" name="Shape 209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body" idx="1"/>
          </p:nvPr>
        </p:nvSpPr>
        <p:spPr>
          <a:xfrm>
            <a:off x="435202" y="914626"/>
            <a:ext cx="8364763" cy="375189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spcBef>
                <a:spcPts val="500"/>
              </a:spcBef>
              <a:defRPr sz="1800"/>
            </a:pPr>
            <a:r>
              <a:rPr sz="2400" dirty="0"/>
              <a:t>In </a:t>
            </a:r>
            <a:r>
              <a:rPr sz="2400" dirty="0" err="1"/>
              <a:t>Supro</a:t>
            </a:r>
            <a:r>
              <a:rPr sz="2400" dirty="0"/>
              <a:t> we have two queues that transfer messages between the front end and the back end.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 b="1" dirty="0"/>
              <a:t>_</a:t>
            </a:r>
            <a:r>
              <a:rPr sz="2400" b="1" dirty="0" err="1"/>
              <a:t>supervisor_update_q</a:t>
            </a:r>
            <a:r>
              <a:rPr sz="2400" b="1" dirty="0"/>
              <a:t>: </a:t>
            </a:r>
            <a:r>
              <a:rPr sz="2400" dirty="0"/>
              <a:t>Adds the state and process info of a supervisor instance to the queue and sends it to the UI. 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 b="1" dirty="0"/>
              <a:t>_</a:t>
            </a:r>
            <a:r>
              <a:rPr sz="2400" b="1" dirty="0" err="1"/>
              <a:t>messages_to_backend_q</a:t>
            </a:r>
            <a:r>
              <a:rPr sz="2400" b="1" dirty="0"/>
              <a:t>: </a:t>
            </a:r>
            <a:r>
              <a:rPr sz="2400" dirty="0"/>
              <a:t>Adds messages in the form of commands from the UI and sends it to the backend.</a:t>
            </a:r>
          </a:p>
        </p:txBody>
      </p:sp>
      <p:sp>
        <p:nvSpPr>
          <p:cNvPr id="212" name="Shape 212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Supro Queue</a:t>
            </a:r>
          </a:p>
        </p:txBody>
      </p:sp>
      <p:sp>
        <p:nvSpPr>
          <p:cNvPr id="213" name="Shape 213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12</a:t>
            </a:fld>
            <a:endParaRPr sz="1368"/>
          </a:p>
        </p:txBody>
      </p:sp>
      <p:sp>
        <p:nvSpPr>
          <p:cNvPr id="214" name="Shape 214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spcBef>
                <a:spcPts val="500"/>
              </a:spcBef>
              <a:defRPr sz="1800"/>
            </a:pPr>
            <a:r>
              <a:rPr sz="2400" dirty="0" err="1"/>
              <a:t>Supro</a:t>
            </a:r>
            <a:r>
              <a:rPr sz="2400" dirty="0"/>
              <a:t> classes that implement threading module:</a:t>
            </a:r>
          </a:p>
          <a:p>
            <a:pPr marL="661307" lvl="1" indent="-204107">
              <a:spcBef>
                <a:spcPts val="400"/>
              </a:spcBef>
              <a:defRPr sz="1800"/>
            </a:pPr>
            <a:r>
              <a:rPr sz="2000" b="1" dirty="0" err="1"/>
              <a:t>SuproProcessor</a:t>
            </a:r>
            <a:r>
              <a:rPr sz="2000" b="1" dirty="0"/>
              <a:t> – </a:t>
            </a:r>
            <a:r>
              <a:rPr sz="2000" dirty="0"/>
              <a:t>maintains a connection between supervisor on a single machine and </a:t>
            </a:r>
            <a:r>
              <a:rPr sz="2000" dirty="0" err="1"/>
              <a:t>Supro</a:t>
            </a:r>
            <a:r>
              <a:rPr sz="2000" dirty="0"/>
              <a:t>. </a:t>
            </a:r>
            <a:endParaRPr sz="2800" dirty="0"/>
          </a:p>
          <a:p>
            <a:pPr marL="1143000" lvl="2" indent="-228600">
              <a:spcBef>
                <a:spcPts val="300"/>
              </a:spcBef>
              <a:buFontTx/>
              <a:buAutoNum type="arabicPeriod"/>
              <a:defRPr sz="1800"/>
            </a:pPr>
            <a:r>
              <a:rPr sz="1600" dirty="0"/>
              <a:t>Connect to supervisor if connection has not yet been made or is lost</a:t>
            </a:r>
            <a:endParaRPr sz="2400" dirty="0"/>
          </a:p>
          <a:p>
            <a:pPr marL="1143000" lvl="2" indent="-228600">
              <a:spcBef>
                <a:spcPts val="300"/>
              </a:spcBef>
              <a:buFontTx/>
              <a:buAutoNum type="arabicPeriod"/>
              <a:defRPr sz="1800"/>
            </a:pPr>
            <a:r>
              <a:rPr sz="1600" dirty="0"/>
              <a:t>Send supervisor status updates to the UI</a:t>
            </a:r>
            <a:endParaRPr sz="2400" dirty="0"/>
          </a:p>
          <a:p>
            <a:pPr marL="1143000" lvl="2" indent="-228600">
              <a:spcBef>
                <a:spcPts val="300"/>
              </a:spcBef>
              <a:buFontTx/>
              <a:buAutoNum type="arabicPeriod"/>
              <a:defRPr sz="1800"/>
            </a:pPr>
            <a:r>
              <a:rPr sz="1600" dirty="0"/>
              <a:t>Report a loss of connection to the UI if unable to reach supervisor</a:t>
            </a:r>
            <a:endParaRPr sz="2400" dirty="0"/>
          </a:p>
          <a:p>
            <a:pPr marL="759278" lvl="1" indent="-244928">
              <a:spcBef>
                <a:spcPts val="400"/>
              </a:spcBef>
              <a:defRPr sz="1800"/>
            </a:pPr>
            <a:r>
              <a:rPr sz="2000" b="1" dirty="0" err="1"/>
              <a:t>SuproSwarm</a:t>
            </a:r>
            <a:r>
              <a:rPr sz="2000" dirty="0"/>
              <a:t> – creates and manages all ‘swarm entities’.</a:t>
            </a:r>
            <a:endParaRPr sz="2800" dirty="0"/>
          </a:p>
          <a:p>
            <a:pPr marL="1143000" lvl="2" indent="-228600">
              <a:spcBef>
                <a:spcPts val="300"/>
              </a:spcBef>
              <a:buFontTx/>
              <a:buAutoNum type="arabicPeriod"/>
              <a:defRPr sz="1800"/>
            </a:pPr>
            <a:r>
              <a:rPr sz="1600" dirty="0"/>
              <a:t>Get next message from UI and process its command</a:t>
            </a:r>
            <a:endParaRPr sz="2400" dirty="0"/>
          </a:p>
          <a:p>
            <a:pPr marL="1143000" lvl="2" indent="-228600">
              <a:spcBef>
                <a:spcPts val="300"/>
              </a:spcBef>
              <a:buFontTx/>
              <a:buAutoNum type="arabicPeriod"/>
              <a:defRPr sz="1800"/>
            </a:pPr>
            <a:r>
              <a:rPr sz="1600" dirty="0"/>
              <a:t>See if any processor threads have crashed and restart them if they have</a:t>
            </a:r>
            <a:endParaRPr sz="2400" dirty="0"/>
          </a:p>
          <a:p>
            <a:pPr marL="1143000" lvl="2" indent="-228600">
              <a:spcBef>
                <a:spcPts val="300"/>
              </a:spcBef>
              <a:buFontTx/>
              <a:buAutoNum type="arabicPeriod"/>
              <a:defRPr sz="1800"/>
            </a:pPr>
            <a:r>
              <a:rPr sz="1600" dirty="0"/>
              <a:t>Execute command on appropriate swarm entity</a:t>
            </a:r>
            <a:endParaRPr sz="2400" dirty="0"/>
          </a:p>
          <a:p>
            <a:pPr marL="1143000" lvl="2" indent="-228600">
              <a:spcBef>
                <a:spcPts val="300"/>
              </a:spcBef>
              <a:buFontTx/>
              <a:buAutoNum type="arabicPeriod"/>
              <a:defRPr sz="1800"/>
            </a:pPr>
            <a:r>
              <a:rPr sz="1600" dirty="0"/>
              <a:t>Broadcast swarm status updates</a:t>
            </a:r>
          </a:p>
        </p:txBody>
      </p:sp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Supro Multithreading</a:t>
            </a:r>
          </a:p>
        </p:txBody>
      </p:sp>
      <p:sp>
        <p:nvSpPr>
          <p:cNvPr id="218" name="Shape 218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13</a:t>
            </a:fld>
            <a:endParaRPr sz="1368"/>
          </a:p>
        </p:txBody>
      </p:sp>
      <p:sp>
        <p:nvSpPr>
          <p:cNvPr id="219" name="Shape 219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spcBef>
                <a:spcPts val="500"/>
              </a:spcBef>
              <a:defRPr sz="1800"/>
            </a:pPr>
            <a:r>
              <a:rPr sz="2400"/>
              <a:t>When exchanging data between a browser and a server, the data can only be text. 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 b="1"/>
              <a:t>Sending Data: </a:t>
            </a:r>
            <a:r>
              <a:rPr sz="2400"/>
              <a:t>JavaScript objects can be converted into JSON to be sent to the server. 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 b="1"/>
              <a:t>Receiving Data:</a:t>
            </a:r>
            <a:r>
              <a:rPr sz="2400"/>
              <a:t> JSON received from the server can be converted into JavaScript objects. 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/>
              <a:t>Since JSON format is text only, it can be easily sent to and from a server, and used as a data format by any programming language.</a:t>
            </a:r>
          </a:p>
        </p:txBody>
      </p:sp>
      <p:sp>
        <p:nvSpPr>
          <p:cNvPr id="222" name="Shape 222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JSON</a:t>
            </a:r>
          </a:p>
        </p:txBody>
      </p:sp>
      <p:sp>
        <p:nvSpPr>
          <p:cNvPr id="223" name="Shape 223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14</a:t>
            </a:fld>
            <a:endParaRPr sz="1368"/>
          </a:p>
        </p:txBody>
      </p:sp>
      <p:sp>
        <p:nvSpPr>
          <p:cNvPr id="224" name="Shape 224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500815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spcBef>
                <a:spcPts val="500"/>
              </a:spcBef>
              <a:defRPr sz="1800"/>
            </a:pPr>
            <a:r>
              <a:rPr sz="2400"/>
              <a:t>This is the update message in JSON format that is sent to the UI by each supervisor instance.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/>
              <a:t>The message includes supervisor state and process information.</a:t>
            </a:r>
          </a:p>
        </p:txBody>
      </p:sp>
      <p:sp>
        <p:nvSpPr>
          <p:cNvPr id="227" name="Shape 227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Supro JSON</a:t>
            </a:r>
          </a:p>
        </p:txBody>
      </p:sp>
      <p:sp>
        <p:nvSpPr>
          <p:cNvPr id="228" name="Shape 228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15</a:t>
            </a:fld>
            <a:endParaRPr sz="1368"/>
          </a:p>
        </p:txBody>
      </p:sp>
      <p:sp>
        <p:nvSpPr>
          <p:cNvPr id="229" name="Shape 229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pic>
        <p:nvPicPr>
          <p:cNvPr id="230" name="image4.png" descr="update_message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463540" y="394068"/>
            <a:ext cx="3242311" cy="44125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defRPr sz="1800"/>
            </a:pPr>
            <a:r>
              <a:rPr sz="2400"/>
              <a:t>First version of the backend (Websocket Class)</a:t>
            </a:r>
          </a:p>
          <a:p>
            <a:pPr marL="257175" lvl="0" indent="-257175">
              <a:defRPr sz="1800"/>
            </a:pPr>
            <a:r>
              <a:rPr sz="2400"/>
              <a:t>Incorporating the front end</a:t>
            </a:r>
          </a:p>
          <a:p>
            <a:pPr marL="257175" lvl="0" indent="-257175">
              <a:defRPr sz="1800"/>
            </a:pPr>
            <a:r>
              <a:rPr sz="2400"/>
              <a:t>Building RPMs</a:t>
            </a:r>
          </a:p>
        </p:txBody>
      </p:sp>
      <p:sp>
        <p:nvSpPr>
          <p:cNvPr id="233" name="Shape 233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>
                <a:solidFill>
                  <a:srgbClr val="C10F1D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92" b="1">
                <a:solidFill>
                  <a:srgbClr val="C10F1D"/>
                </a:solidFill>
              </a:rPr>
              <a:t>Building and Testing</a:t>
            </a:r>
          </a:p>
        </p:txBody>
      </p:sp>
      <p:sp>
        <p:nvSpPr>
          <p:cNvPr id="234" name="Shape 234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16</a:t>
            </a:fld>
            <a:endParaRPr sz="1368"/>
          </a:p>
        </p:txBody>
      </p:sp>
      <p:sp>
        <p:nvSpPr>
          <p:cNvPr id="235" name="Shape 235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pic>
        <p:nvPicPr>
          <p:cNvPr id="236" name="pasted-image.jp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929260" y="1936353"/>
            <a:ext cx="4496982" cy="2698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asted-image.png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424476" y="2320845"/>
            <a:ext cx="3416546" cy="1929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First WebSocket Class</a:t>
            </a:r>
          </a:p>
        </p:txBody>
      </p:sp>
      <p:sp>
        <p:nvSpPr>
          <p:cNvPr id="240" name="Shape 240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17</a:t>
            </a:fld>
            <a:endParaRPr sz="1368"/>
          </a:p>
        </p:txBody>
      </p:sp>
      <p:sp>
        <p:nvSpPr>
          <p:cNvPr id="241" name="Shape 241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pic>
        <p:nvPicPr>
          <p:cNvPr id="242" name="Screen Shot 2017-05-21 at 6.21.47 PM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01935" y="930612"/>
            <a:ext cx="7431297" cy="3650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defRPr sz="1800"/>
            </a:pPr>
            <a:r>
              <a:rPr sz="2400"/>
              <a:t>When a new web session is opened, the UI needs a swarm model to render a dashboard for each boat in the swarm.</a:t>
            </a:r>
          </a:p>
          <a:p>
            <a:pPr marL="0" lvl="0" indent="0">
              <a:buSzTx/>
              <a:buFontTx/>
              <a:buNone/>
              <a:defRPr sz="1800"/>
            </a:pPr>
            <a:endParaRPr sz="2400"/>
          </a:p>
          <a:p>
            <a:pPr marL="257175" lvl="0" indent="-257175">
              <a:defRPr sz="1800"/>
            </a:pPr>
            <a:r>
              <a:rPr sz="2400"/>
              <a:t>Messages coming from the UI could be different types of commands. These each needed to be parsed and executed correctly by the backend. </a:t>
            </a:r>
          </a:p>
        </p:txBody>
      </p:sp>
      <p:sp>
        <p:nvSpPr>
          <p:cNvPr id="245" name="Shape 245"/>
          <p:cNvSpPr>
            <a:spLocks noGrp="1"/>
          </p:cNvSpPr>
          <p:nvPr>
            <p:ph type="title"/>
          </p:nvPr>
        </p:nvSpPr>
        <p:spPr>
          <a:xfrm>
            <a:off x="226863" y="256457"/>
            <a:ext cx="8593212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Incorporating the Front-end</a:t>
            </a:r>
          </a:p>
        </p:txBody>
      </p:sp>
      <p:sp>
        <p:nvSpPr>
          <p:cNvPr id="246" name="Shape 246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18</a:t>
            </a:fld>
            <a:endParaRPr sz="1368"/>
          </a:p>
        </p:txBody>
      </p:sp>
      <p:sp>
        <p:nvSpPr>
          <p:cNvPr id="247" name="Shape 247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4394972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lvl="0" indent="0" defTabSz="429768">
              <a:buSzTx/>
              <a:buFontTx/>
              <a:buNone/>
              <a:defRPr sz="1800"/>
            </a:pPr>
            <a:r>
              <a:rPr sz="2256"/>
              <a:t>Once our first version was tested, we created an RPM and released it for use. </a:t>
            </a:r>
          </a:p>
          <a:p>
            <a:pPr marL="226193" lvl="0" indent="-226193" defTabSz="429768">
              <a:buFontTx/>
              <a:defRPr sz="1800"/>
            </a:pPr>
            <a:r>
              <a:rPr sz="2256"/>
              <a:t>RPM stands for "Redhat Package Manager"</a:t>
            </a:r>
          </a:p>
          <a:p>
            <a:pPr marL="226193" lvl="0" indent="-226193" defTabSz="429768">
              <a:buFontTx/>
              <a:defRPr sz="1800"/>
            </a:pPr>
            <a:r>
              <a:rPr sz="2256"/>
              <a:t>Easy way to install and update programs on Linux</a:t>
            </a:r>
          </a:p>
          <a:p>
            <a:pPr marL="226193" lvl="0" indent="-226193" defTabSz="429768">
              <a:buFontTx/>
              <a:defRPr sz="1800"/>
            </a:pPr>
            <a:r>
              <a:rPr sz="2256"/>
              <a:t>Once a new feature is tested, we build and release a new RPM</a:t>
            </a:r>
          </a:p>
        </p:txBody>
      </p:sp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Building RPMs</a:t>
            </a:r>
          </a:p>
        </p:txBody>
      </p:sp>
      <p:sp>
        <p:nvSpPr>
          <p:cNvPr id="251" name="Shape 251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19</a:t>
            </a:fld>
            <a:endParaRPr sz="1368"/>
          </a:p>
        </p:txBody>
      </p:sp>
      <p:sp>
        <p:nvSpPr>
          <p:cNvPr id="252" name="Shape 252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pic>
        <p:nvPicPr>
          <p:cNvPr id="253" name="pasted-image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822676" y="1612907"/>
            <a:ext cx="3712525" cy="2461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body" idx="1"/>
          </p:nvPr>
        </p:nvSpPr>
        <p:spPr>
          <a:xfrm>
            <a:off x="341087" y="861060"/>
            <a:ext cx="8364764" cy="38585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spcBef>
                <a:spcPts val="500"/>
              </a:spcBef>
              <a:defRPr sz="1800"/>
            </a:pPr>
            <a:r>
              <a:rPr sz="2400"/>
              <a:t>Introduction: What is Supro?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/>
              <a:t>Early Development / Initial Research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/>
              <a:t>Building and Testing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/>
              <a:t>New Features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/>
              <a:t>Refactor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/>
              <a:t>Conclusion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/>
              <a:t>Acknowledgements</a:t>
            </a:r>
          </a:p>
        </p:txBody>
      </p:sp>
      <p:sp>
        <p:nvSpPr>
          <p:cNvPr id="154" name="Shape 154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2</a:t>
            </a:fld>
            <a:endParaRPr sz="1368"/>
          </a:p>
        </p:txBody>
      </p:sp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Outline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spcBef>
                <a:spcPts val="500"/>
              </a:spcBef>
              <a:defRPr sz="1800"/>
            </a:pPr>
            <a:r>
              <a:rPr sz="2400" dirty="0"/>
              <a:t>Stop/Start/Restart All Buttons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 dirty="0"/>
              <a:t>Logging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 dirty="0" err="1"/>
              <a:t>Testbed</a:t>
            </a:r>
            <a:r>
              <a:rPr sz="2400" dirty="0"/>
              <a:t> </a:t>
            </a:r>
            <a:r>
              <a:rPr sz="2400" dirty="0" smtClean="0"/>
              <a:t>Support</a:t>
            </a:r>
            <a:endParaRPr lang="en-US" sz="2400" dirty="0" smtClean="0"/>
          </a:p>
          <a:p>
            <a:pPr marL="257175" lvl="0" indent="-257175">
              <a:spcBef>
                <a:spcPts val="500"/>
              </a:spcBef>
              <a:defRPr sz="1800"/>
            </a:pPr>
            <a:r>
              <a:rPr lang="en-US" sz="2400" dirty="0" smtClean="0"/>
              <a:t>Exception Handling</a:t>
            </a:r>
            <a:endParaRPr sz="2400" dirty="0"/>
          </a:p>
        </p:txBody>
      </p:sp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>
                <a:solidFill>
                  <a:srgbClr val="C10F1D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92" b="1">
                <a:solidFill>
                  <a:srgbClr val="C10F1D"/>
                </a:solidFill>
              </a:rPr>
              <a:t>New Features</a:t>
            </a:r>
          </a:p>
        </p:txBody>
      </p:sp>
      <p:sp>
        <p:nvSpPr>
          <p:cNvPr id="257" name="Shape 257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20</a:t>
            </a:fld>
            <a:endParaRPr sz="1368"/>
          </a:p>
        </p:txBody>
      </p:sp>
      <p:sp>
        <p:nvSpPr>
          <p:cNvPr id="258" name="Shape 258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pic>
        <p:nvPicPr>
          <p:cNvPr id="6" name="Picture 5" descr="updat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400" y="971550"/>
            <a:ext cx="3451860" cy="28765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rPr lang="en-US" sz="2400" dirty="0" smtClean="0"/>
              <a:t>Implemented functions to stop, start, </a:t>
            </a:r>
            <a:r>
              <a:rPr lang="en-US" sz="2400" dirty="0" smtClean="0"/>
              <a:t>and restart </a:t>
            </a:r>
            <a:r>
              <a:rPr lang="en-US" sz="2400" dirty="0" smtClean="0"/>
              <a:t>all processes specified in the </a:t>
            </a:r>
            <a:r>
              <a:rPr lang="en-US" sz="2400" dirty="0" err="1" smtClean="0"/>
              <a:t>config</a:t>
            </a:r>
            <a:r>
              <a:rPr lang="en-US" sz="2400" dirty="0" smtClean="0"/>
              <a:t> file. </a:t>
            </a:r>
          </a:p>
          <a:p>
            <a:r>
              <a:rPr lang="en-US" sz="2400" dirty="0" smtClean="0"/>
              <a:t>Buttons were added on the UI to send commands for backend to call these appropriate supervisor XML-RPC methods.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 err="1" smtClean="0"/>
              <a:t>startAllProcesses</a:t>
            </a:r>
            <a:r>
              <a:rPr lang="en-US" sz="2000" dirty="0" smtClean="0"/>
              <a:t>(wait=True)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 err="1" smtClean="0"/>
              <a:t>stopAllProcesses</a:t>
            </a:r>
            <a:r>
              <a:rPr lang="en-US" sz="2000" dirty="0" smtClean="0"/>
              <a:t>(wait=True)</a:t>
            </a:r>
          </a:p>
          <a:p>
            <a:pPr lvl="2"/>
            <a:r>
              <a:rPr lang="en-US" sz="1600" b="1" dirty="0" smtClean="0"/>
              <a:t>wait</a:t>
            </a:r>
            <a:r>
              <a:rPr lang="en-US" sz="1600" dirty="0" smtClean="0"/>
              <a:t> – Boolean: waits for each process to be fully started or stopped.</a:t>
            </a:r>
          </a:p>
          <a:p>
            <a:pPr lvl="2"/>
            <a:r>
              <a:rPr lang="en-US" sz="1600" dirty="0" smtClean="0"/>
              <a:t>Restarting all processes is a combination of the two.</a:t>
            </a:r>
            <a:endParaRPr lang="en-US" sz="2400" dirty="0" smtClean="0"/>
          </a:p>
          <a:p>
            <a:endParaRPr lang="en-US" sz="2400" dirty="0" smtClean="0"/>
          </a:p>
          <a:p>
            <a:pPr marL="257175" lvl="0" indent="-257175">
              <a:defRPr sz="2400"/>
            </a:pPr>
            <a:endParaRPr dirty="0"/>
          </a:p>
        </p:txBody>
      </p:sp>
      <p:sp>
        <p:nvSpPr>
          <p:cNvPr id="261" name="Shape 261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Stop/Start/Restart All</a:t>
            </a:r>
          </a:p>
        </p:txBody>
      </p:sp>
      <p:sp>
        <p:nvSpPr>
          <p:cNvPr id="262" name="Shape 262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21</a:t>
            </a:fld>
            <a:endParaRPr sz="1368"/>
          </a:p>
        </p:txBody>
      </p:sp>
      <p:sp>
        <p:nvSpPr>
          <p:cNvPr id="263" name="Shape 263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rPr lang="en-US" sz="2400" dirty="0" smtClean="0"/>
              <a:t>Logging is a means of tracking events that happens when some software runs. </a:t>
            </a:r>
          </a:p>
          <a:p>
            <a:r>
              <a:rPr lang="en-US" sz="2400" dirty="0" smtClean="0"/>
              <a:t>The software’s developer adds logging calls to their code to indicate that certain events have occurred. </a:t>
            </a:r>
          </a:p>
          <a:p>
            <a:r>
              <a:rPr lang="en-US" sz="2400" dirty="0" smtClean="0"/>
              <a:t>Allows developers to format log records to include additional information such as date/time, user, etc. </a:t>
            </a:r>
          </a:p>
          <a:p>
            <a:r>
              <a:rPr lang="en-US" sz="2400" dirty="0" smtClean="0"/>
              <a:t>Developers assign level of severity to events</a:t>
            </a:r>
            <a:endParaRPr lang="en-US" sz="2400" dirty="0" smtClean="0"/>
          </a:p>
          <a:p>
            <a:endParaRPr lang="en-US" sz="2400" b="1" dirty="0" smtClean="0"/>
          </a:p>
          <a:p>
            <a:pPr marL="257175" lvl="0" indent="-257175">
              <a:defRPr sz="2400"/>
            </a:pPr>
            <a:endParaRPr dirty="0"/>
          </a:p>
        </p:txBody>
      </p:sp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 dirty="0"/>
              <a:t>Logging</a:t>
            </a:r>
          </a:p>
        </p:txBody>
      </p:sp>
      <p:sp>
        <p:nvSpPr>
          <p:cNvPr id="267" name="Shape 267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22</a:t>
            </a:fld>
            <a:endParaRPr sz="1368"/>
          </a:p>
        </p:txBody>
      </p:sp>
      <p:sp>
        <p:nvSpPr>
          <p:cNvPr id="268" name="Shape 268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4002313" cy="37519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/>
          <a:p>
            <a:r>
              <a:rPr lang="en-US" sz="1600" dirty="0" smtClean="0"/>
              <a:t>Log records formatted to include date/time, user, </a:t>
            </a:r>
            <a:r>
              <a:rPr lang="en-US" sz="1600" dirty="0" smtClean="0"/>
              <a:t>and level </a:t>
            </a:r>
            <a:r>
              <a:rPr lang="en-US" sz="1600" dirty="0" smtClean="0"/>
              <a:t>name along with the message. </a:t>
            </a:r>
          </a:p>
          <a:p>
            <a:r>
              <a:rPr lang="en-US" sz="1600" dirty="0" smtClean="0"/>
              <a:t>Log records stored into a file called “output.log”</a:t>
            </a:r>
          </a:p>
          <a:p>
            <a:r>
              <a:rPr lang="en-US" sz="1600" dirty="0" smtClean="0"/>
              <a:t>Errors are stored into a file called “error.log”</a:t>
            </a:r>
          </a:p>
          <a:p>
            <a:r>
              <a:rPr lang="en-US" sz="1600" dirty="0" smtClean="0"/>
              <a:t>Debug level log records used to let us know if messages are being sent, opening and closing of connections, and if threads are still running. </a:t>
            </a:r>
          </a:p>
          <a:p>
            <a:r>
              <a:rPr lang="en-US" sz="1600" dirty="0" smtClean="0"/>
              <a:t>Error/Exception level log records let us know if commands aren’t working correctly and if threads crashed.</a:t>
            </a:r>
          </a:p>
          <a:p>
            <a:pPr marL="257175" lvl="0" indent="-257175">
              <a:defRPr sz="2400"/>
            </a:pPr>
            <a:endParaRPr sz="1600" dirty="0"/>
          </a:p>
        </p:txBody>
      </p:sp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lang="en-US" sz="2592" b="1" dirty="0" err="1" smtClean="0"/>
              <a:t>Supro</a:t>
            </a:r>
            <a:r>
              <a:rPr lang="en-US" sz="2592" b="1" dirty="0" smtClean="0"/>
              <a:t> Logging</a:t>
            </a:r>
            <a:endParaRPr sz="2592" b="1" dirty="0"/>
          </a:p>
        </p:txBody>
      </p:sp>
      <p:sp>
        <p:nvSpPr>
          <p:cNvPr id="272" name="Shape 272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>
              <a:defRPr sz="1800"/>
            </a:pPr>
            <a:fld id="{86CB4B4D-7CA3-9044-876B-883B54F8677D}" type="slidenum">
              <a:rPr/>
              <a:pPr>
                <a:defRPr sz="1800"/>
              </a:pPr>
              <a:t>23</a:t>
            </a:fld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t>May 23, 2017</a:t>
            </a:r>
          </a:p>
        </p:txBody>
      </p:sp>
      <p:pic>
        <p:nvPicPr>
          <p:cNvPr id="6" name="Picture 5" descr="output_lo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9600" y="819150"/>
            <a:ext cx="4573217" cy="382066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rPr lang="en-US" sz="2400" dirty="0" smtClean="0"/>
              <a:t>Implemented support for multiple </a:t>
            </a:r>
            <a:r>
              <a:rPr lang="en-US" sz="2400" dirty="0" err="1" smtClean="0"/>
              <a:t>testbeds</a:t>
            </a:r>
            <a:r>
              <a:rPr lang="en-US" sz="2400" dirty="0" smtClean="0"/>
              <a:t> of boats. </a:t>
            </a:r>
          </a:p>
          <a:p>
            <a:r>
              <a:rPr lang="en-US" sz="2400" dirty="0" smtClean="0"/>
              <a:t>Reformatted messages being sent to the front end to include an extra layer for </a:t>
            </a:r>
            <a:r>
              <a:rPr lang="en-US" sz="2400" dirty="0" err="1" smtClean="0"/>
              <a:t>testbeds</a:t>
            </a:r>
            <a:r>
              <a:rPr lang="en-US" sz="2400" dirty="0" smtClean="0"/>
              <a:t>. </a:t>
            </a:r>
          </a:p>
          <a:p>
            <a:r>
              <a:rPr lang="en-US" sz="2400" dirty="0" smtClean="0"/>
              <a:t>UI updated to support multiple </a:t>
            </a:r>
            <a:r>
              <a:rPr lang="en-US" sz="2400" dirty="0" err="1" smtClean="0"/>
              <a:t>testbeds</a:t>
            </a:r>
            <a:endParaRPr lang="en-US" sz="2400" dirty="0" smtClean="0"/>
          </a:p>
          <a:p>
            <a:pPr lvl="1">
              <a:buFont typeface="Wingdings" pitchFamily="2" charset="2"/>
              <a:buChar char="Ø"/>
            </a:pPr>
            <a:r>
              <a:rPr lang="en-US" sz="2000" dirty="0" err="1" smtClean="0"/>
              <a:t>Testbeds</a:t>
            </a:r>
            <a:r>
              <a:rPr lang="en-US" sz="2000" dirty="0" smtClean="0"/>
              <a:t> separated by name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 smtClean="0"/>
              <a:t>All vehicles within a </a:t>
            </a:r>
            <a:r>
              <a:rPr lang="en-US" sz="2000" dirty="0" err="1" smtClean="0"/>
              <a:t>testbed</a:t>
            </a:r>
            <a:r>
              <a:rPr lang="en-US" sz="2000" dirty="0" smtClean="0"/>
              <a:t> have a matching color.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 smtClean="0"/>
              <a:t>Buttons to start/stop/restart all processes within a </a:t>
            </a:r>
            <a:r>
              <a:rPr lang="en-US" sz="2000" dirty="0" err="1" smtClean="0"/>
              <a:t>testbed</a:t>
            </a:r>
            <a:r>
              <a:rPr lang="en-US" sz="2000" dirty="0" smtClean="0"/>
              <a:t>. </a:t>
            </a:r>
          </a:p>
          <a:p>
            <a:pPr lvl="1"/>
            <a:endParaRPr lang="en-US" sz="2000" dirty="0" smtClean="0"/>
          </a:p>
          <a:p>
            <a:pPr marL="257175" lvl="0" indent="-257175">
              <a:defRPr sz="2400"/>
            </a:pPr>
            <a:endParaRPr dirty="0"/>
          </a:p>
        </p:txBody>
      </p:sp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Testbeds</a:t>
            </a:r>
          </a:p>
        </p:txBody>
      </p:sp>
      <p:sp>
        <p:nvSpPr>
          <p:cNvPr id="272" name="Shape 272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24</a:t>
            </a:fld>
            <a:endParaRPr sz="1368"/>
          </a:p>
        </p:txBody>
      </p:sp>
      <p:sp>
        <p:nvSpPr>
          <p:cNvPr id="273" name="Shape 273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Testbeds</a:t>
            </a:r>
          </a:p>
        </p:txBody>
      </p:sp>
      <p:sp>
        <p:nvSpPr>
          <p:cNvPr id="272" name="Shape 272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>
              <a:defRPr sz="1800"/>
            </a:pPr>
            <a:fld id="{86CB4B4D-7CA3-9044-876B-883B54F8677D}" type="slidenum">
              <a:rPr/>
              <a:pPr>
                <a:defRPr sz="1800"/>
              </a:pPr>
              <a:t>25</a:t>
            </a:fld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t>May 23, 2017</a:t>
            </a:r>
          </a:p>
        </p:txBody>
      </p:sp>
      <p:pic>
        <p:nvPicPr>
          <p:cNvPr id="6" name="Picture 5" descr="testbed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895350"/>
            <a:ext cx="6989352" cy="378029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rPr lang="en-US" sz="2400" b="1" dirty="0" smtClean="0"/>
              <a:t>Try clause – </a:t>
            </a:r>
            <a:r>
              <a:rPr lang="en-US" sz="2400" dirty="0" smtClean="0"/>
              <a:t>Completes execution of all code within the clause if no exception occurs.</a:t>
            </a:r>
          </a:p>
          <a:p>
            <a:r>
              <a:rPr lang="en-US" sz="2400" b="1" dirty="0" smtClean="0"/>
              <a:t>Except clause – </a:t>
            </a:r>
            <a:r>
              <a:rPr lang="en-US" sz="2400" dirty="0" smtClean="0"/>
              <a:t>If exception occurs, skip try clause and execute except clause.</a:t>
            </a:r>
          </a:p>
          <a:p>
            <a:r>
              <a:rPr lang="en-US" sz="2400" dirty="0" smtClean="0"/>
              <a:t>We have try and except clauses for each supervisor XML-RPC method.</a:t>
            </a:r>
          </a:p>
          <a:p>
            <a:r>
              <a:rPr lang="en-US" sz="2400" dirty="0" smtClean="0"/>
              <a:t>This prevents threads from crashing when an error occurs. </a:t>
            </a:r>
          </a:p>
          <a:p>
            <a:r>
              <a:rPr lang="en-US" sz="2400" dirty="0" smtClean="0"/>
              <a:t>Log what exception occurred and on what thread.</a:t>
            </a:r>
          </a:p>
          <a:p>
            <a:pPr marL="257175" lvl="0" indent="-257175">
              <a:defRPr sz="2400"/>
            </a:pPr>
            <a:endParaRPr dirty="0"/>
          </a:p>
        </p:txBody>
      </p:sp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lang="en-US" sz="2592" b="1" dirty="0" smtClean="0"/>
              <a:t>Exception Handling</a:t>
            </a:r>
            <a:endParaRPr sz="2592" b="1" dirty="0"/>
          </a:p>
        </p:txBody>
      </p:sp>
      <p:sp>
        <p:nvSpPr>
          <p:cNvPr id="272" name="Shape 272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>
              <a:defRPr sz="1800"/>
            </a:pPr>
            <a:fld id="{86CB4B4D-7CA3-9044-876B-883B54F8677D}" type="slidenum">
              <a:rPr/>
              <a:pPr>
                <a:defRPr sz="1800"/>
              </a:pPr>
              <a:t>26</a:t>
            </a:fld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3968232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defRPr sz="1800"/>
            </a:pPr>
            <a:r>
              <a:rPr sz="2400"/>
              <a:t>Too many new features</a:t>
            </a:r>
          </a:p>
          <a:p>
            <a:pPr marL="257175" lvl="0" indent="-257175">
              <a:defRPr sz="1800"/>
            </a:pPr>
            <a:r>
              <a:rPr sz="2400"/>
              <a:t>Poor ad hoc approach</a:t>
            </a:r>
          </a:p>
          <a:p>
            <a:pPr marL="257175" lvl="0" indent="-257175">
              <a:defRPr sz="1800"/>
            </a:pPr>
            <a:r>
              <a:rPr sz="2400"/>
              <a:t>Unclear function/variable/class names</a:t>
            </a:r>
          </a:p>
          <a:p>
            <a:pPr marL="257175" lvl="0" indent="-257175">
              <a:defRPr sz="1800"/>
            </a:pPr>
            <a:r>
              <a:rPr sz="2400"/>
              <a:t>Inconsistent naming conventions</a:t>
            </a:r>
          </a:p>
          <a:p>
            <a:pPr marL="257175" lvl="0" indent="-257175">
              <a:defRPr sz="1800"/>
            </a:pPr>
            <a:r>
              <a:rPr sz="2400"/>
              <a:t>Redundant imports</a:t>
            </a:r>
          </a:p>
          <a:p>
            <a:pPr marL="257175" lvl="0" indent="-257175">
              <a:defRPr sz="1800"/>
            </a:pPr>
            <a:r>
              <a:rPr sz="2400"/>
              <a:t>Deprecated components</a:t>
            </a:r>
          </a:p>
        </p:txBody>
      </p:sp>
      <p:sp>
        <p:nvSpPr>
          <p:cNvPr id="276" name="Shape 276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>
                <a:solidFill>
                  <a:srgbClr val="C10F1D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92" b="1">
                <a:solidFill>
                  <a:srgbClr val="C10F1D"/>
                </a:solidFill>
              </a:rPr>
              <a:t>Refactor</a:t>
            </a:r>
          </a:p>
        </p:txBody>
      </p:sp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27</a:t>
            </a:fld>
            <a:endParaRPr sz="1368"/>
          </a:p>
        </p:txBody>
      </p:sp>
      <p:sp>
        <p:nvSpPr>
          <p:cNvPr id="278" name="Shape 278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pic>
        <p:nvPicPr>
          <p:cNvPr id="279" name="pasted-image.jp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468115" y="478822"/>
            <a:ext cx="4382737" cy="4185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Hierarchical Structure</a:t>
            </a:r>
          </a:p>
        </p:txBody>
      </p:sp>
      <p:sp>
        <p:nvSpPr>
          <p:cNvPr id="282" name="Shape 282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28</a:t>
            </a:fld>
            <a:endParaRPr sz="1368"/>
          </a:p>
        </p:txBody>
      </p:sp>
      <p:sp>
        <p:nvSpPr>
          <p:cNvPr id="283" name="Shape 283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sp>
        <p:nvSpPr>
          <p:cNvPr id="284" name="Shape 284"/>
          <p:cNvSpPr/>
          <p:nvPr/>
        </p:nvSpPr>
        <p:spPr>
          <a:xfrm>
            <a:off x="2267738" y="1037519"/>
            <a:ext cx="4911290" cy="310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 algn="ctr"/>
            <a:r>
              <a:rPr sz="3000" b="1" i="1"/>
              <a:t>Swarm </a:t>
            </a:r>
          </a:p>
          <a:p>
            <a:pPr lvl="0" algn="ctr"/>
            <a:r>
              <a:rPr sz="3000" b="1"/>
              <a:t>V</a:t>
            </a:r>
            <a:r>
              <a:rPr sz="3000" b="1" i="1"/>
              <a:t> </a:t>
            </a:r>
          </a:p>
          <a:p>
            <a:pPr lvl="0" algn="ctr"/>
            <a:r>
              <a:rPr sz="3000" b="1" i="1"/>
              <a:t>Testbed </a:t>
            </a:r>
          </a:p>
          <a:p>
            <a:pPr lvl="0" algn="ctr"/>
            <a:r>
              <a:rPr sz="3000" b="1"/>
              <a:t>V</a:t>
            </a:r>
          </a:p>
          <a:p>
            <a:pPr lvl="0" algn="ctr"/>
            <a:r>
              <a:rPr sz="3000" b="1" i="1"/>
              <a:t>Boat </a:t>
            </a:r>
          </a:p>
          <a:p>
            <a:pPr lvl="0" algn="ctr"/>
            <a:r>
              <a:rPr sz="3000" b="1"/>
              <a:t>V</a:t>
            </a:r>
          </a:p>
          <a:p>
            <a:pPr lvl="0" algn="ctr"/>
            <a:r>
              <a:rPr sz="3000" b="1" i="1"/>
              <a:t>Processor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4115373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lvl="0" indent="0" algn="ctr">
              <a:buSzTx/>
              <a:buFontTx/>
              <a:buNone/>
              <a:defRPr sz="1800"/>
            </a:pPr>
            <a:r>
              <a:rPr sz="2400" u="sng"/>
              <a:t>Old</a:t>
            </a:r>
          </a:p>
          <a:p>
            <a:pPr marL="257175" lvl="0" indent="-257175">
              <a:defRPr sz="1800"/>
            </a:pPr>
            <a:r>
              <a:rPr sz="2400"/>
              <a:t>Our first version of a WebSocket class managed 2 message queues for each instance of supervisor.</a:t>
            </a:r>
          </a:p>
          <a:p>
            <a:pPr marL="257175" lvl="0" indent="-257175">
              <a:defRPr sz="1800"/>
            </a:pPr>
            <a:r>
              <a:rPr sz="2400"/>
              <a:t> This class also ran its own thread, relaying messages and commands between the front and back ends.</a:t>
            </a:r>
          </a:p>
        </p:txBody>
      </p:sp>
      <p:sp>
        <p:nvSpPr>
          <p:cNvPr id="287" name="Shape 287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Changing the web_socket class</a:t>
            </a:r>
          </a:p>
        </p:txBody>
      </p:sp>
      <p:sp>
        <p:nvSpPr>
          <p:cNvPr id="288" name="Shape 288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29</a:t>
            </a:fld>
            <a:endParaRPr sz="1368"/>
          </a:p>
        </p:txBody>
      </p:sp>
      <p:sp>
        <p:nvSpPr>
          <p:cNvPr id="289" name="Shape 289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sp>
        <p:nvSpPr>
          <p:cNvPr id="290" name="Shape 290"/>
          <p:cNvSpPr/>
          <p:nvPr/>
        </p:nvSpPr>
        <p:spPr>
          <a:xfrm>
            <a:off x="4608287" y="967740"/>
            <a:ext cx="4115373" cy="3751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 algn="ctr">
              <a:spcBef>
                <a:spcPts val="700"/>
              </a:spcBef>
            </a:pPr>
            <a:r>
              <a:rPr sz="2400" u="sng"/>
              <a:t>New</a:t>
            </a:r>
          </a:p>
          <a:p>
            <a:pPr marL="257175" lvl="0" indent="-257175">
              <a:spcBef>
                <a:spcPts val="700"/>
              </a:spcBef>
              <a:buSzPct val="100000"/>
              <a:buFont typeface="Arial"/>
              <a:buChar char="•"/>
            </a:pPr>
            <a:r>
              <a:rPr sz="2400"/>
              <a:t>Only manages </a:t>
            </a:r>
            <a:r>
              <a:rPr sz="2400" b="1"/>
              <a:t>messages_to_backend_q</a:t>
            </a:r>
            <a:endParaRPr sz="2400"/>
          </a:p>
          <a:p>
            <a:pPr marL="257175" lvl="0" indent="-257175">
              <a:spcBef>
                <a:spcPts val="700"/>
              </a:spcBef>
              <a:buSzPct val="100000"/>
              <a:buFont typeface="Arial"/>
              <a:buChar char="•"/>
            </a:pPr>
            <a:r>
              <a:rPr sz="2400"/>
              <a:t>Thread to execute commands from the front end now belongs to </a:t>
            </a:r>
            <a:r>
              <a:rPr sz="2400" b="1"/>
              <a:t>Swarm</a:t>
            </a:r>
            <a:r>
              <a:rPr sz="2400"/>
              <a:t> class.</a:t>
            </a:r>
          </a:p>
          <a:p>
            <a:pPr marL="257175" lvl="0" indent="-257175">
              <a:spcBef>
                <a:spcPts val="700"/>
              </a:spcBef>
              <a:buSzPct val="100000"/>
              <a:buFont typeface="Arial"/>
              <a:buChar char="•"/>
            </a:pPr>
            <a:r>
              <a:rPr sz="2400"/>
              <a:t>Much simpler</a:t>
            </a:r>
          </a:p>
        </p:txBody>
      </p:sp>
      <p:sp>
        <p:nvSpPr>
          <p:cNvPr id="291" name="Shape 291"/>
          <p:cNvSpPr/>
          <p:nvPr/>
        </p:nvSpPr>
        <p:spPr>
          <a:xfrm flipH="1" flipV="1">
            <a:off x="4454028" y="949523"/>
            <a:ext cx="1" cy="3788334"/>
          </a:xfrm>
          <a:prstGeom prst="line">
            <a:avLst/>
          </a:prstGeom>
          <a:ln w="25400">
            <a:solidFill>
              <a:srgbClr val="32373B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body" idx="1"/>
          </p:nvPr>
        </p:nvSpPr>
        <p:spPr>
          <a:xfrm>
            <a:off x="341087" y="876301"/>
            <a:ext cx="8364764" cy="384333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lvl="0" indent="0">
              <a:spcBef>
                <a:spcPts val="500"/>
              </a:spcBef>
              <a:defRPr sz="1800"/>
            </a:pPr>
            <a:r>
              <a:rPr sz="2400"/>
              <a:t> Supro is a Prism-hosted real-time </a:t>
            </a:r>
          </a:p>
          <a:p>
            <a:pPr marL="0" lvl="0" indent="0">
              <a:spcBef>
                <a:spcPts val="500"/>
              </a:spcBef>
              <a:buSzTx/>
              <a:buNone/>
              <a:defRPr sz="1800"/>
            </a:pPr>
            <a:r>
              <a:rPr sz="2400"/>
              <a:t>   Supervisor dashboard </a:t>
            </a:r>
          </a:p>
          <a:p>
            <a:pPr marL="0" lvl="0" indent="0">
              <a:spcBef>
                <a:spcPts val="500"/>
              </a:spcBef>
              <a:defRPr sz="1800"/>
            </a:pPr>
            <a:r>
              <a:rPr sz="2400"/>
              <a:t> Used for monitoring and managing </a:t>
            </a:r>
          </a:p>
          <a:p>
            <a:pPr marL="0" lvl="0" indent="0">
              <a:spcBef>
                <a:spcPts val="500"/>
              </a:spcBef>
              <a:buSzTx/>
              <a:buNone/>
              <a:defRPr sz="1800"/>
            </a:pPr>
            <a:r>
              <a:rPr sz="2400"/>
              <a:t>   processes running across an </a:t>
            </a:r>
          </a:p>
          <a:p>
            <a:pPr marL="0" lvl="0" indent="0">
              <a:spcBef>
                <a:spcPts val="500"/>
              </a:spcBef>
              <a:buSzTx/>
              <a:buNone/>
              <a:defRPr sz="1800"/>
            </a:pPr>
            <a:r>
              <a:rPr sz="2400"/>
              <a:t>   autonomous fleet.</a:t>
            </a:r>
          </a:p>
          <a:p>
            <a:pPr marL="0" lvl="0" indent="0">
              <a:spcBef>
                <a:spcPts val="500"/>
              </a:spcBef>
              <a:defRPr sz="1800"/>
            </a:pPr>
            <a:r>
              <a:rPr sz="2400"/>
              <a:t> Supro allows the user the ability to track and </a:t>
            </a:r>
          </a:p>
          <a:p>
            <a:pPr marL="0" lvl="0" indent="0">
              <a:spcBef>
                <a:spcPts val="500"/>
              </a:spcBef>
              <a:buSzTx/>
              <a:buNone/>
              <a:defRPr sz="1800"/>
            </a:pPr>
            <a:r>
              <a:rPr sz="2400"/>
              <a:t>   control multiple supervisor servers</a:t>
            </a:r>
          </a:p>
        </p:txBody>
      </p:sp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>
                <a:solidFill>
                  <a:srgbClr val="C10F1D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92" b="1">
                <a:solidFill>
                  <a:srgbClr val="C10F1D"/>
                </a:solidFill>
              </a:rPr>
              <a:t>Introduction to SuPro</a:t>
            </a:r>
          </a:p>
        </p:txBody>
      </p:sp>
      <p:sp>
        <p:nvSpPr>
          <p:cNvPr id="160" name="Shape 160"/>
          <p:cNvSpPr/>
          <p:nvPr/>
        </p:nvSpPr>
        <p:spPr>
          <a:xfrm>
            <a:off x="341297" y="4797742"/>
            <a:ext cx="2133601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sp>
        <p:nvSpPr>
          <p:cNvPr id="161" name="Shape 161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3</a:t>
            </a:fld>
            <a:endParaRPr sz="1368"/>
          </a:p>
        </p:txBody>
      </p:sp>
      <p:pic>
        <p:nvPicPr>
          <p:cNvPr id="162" name="image3.png" descr="supro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800725" y="714119"/>
            <a:ext cx="2905125" cy="1771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3441281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defRPr sz="1800"/>
            </a:pPr>
            <a:r>
              <a:rPr sz="2400"/>
              <a:t>Clear and concise names</a:t>
            </a:r>
          </a:p>
          <a:p>
            <a:pPr marL="257175" lvl="0" indent="-257175">
              <a:defRPr sz="1800"/>
            </a:pPr>
            <a:r>
              <a:rPr sz="2400"/>
              <a:t>Neat and short functions</a:t>
            </a:r>
          </a:p>
          <a:p>
            <a:pPr marL="257175" lvl="0" indent="-257175">
              <a:defRPr sz="1800"/>
            </a:pPr>
            <a:r>
              <a:rPr sz="2400"/>
              <a:t>Consistency</a:t>
            </a:r>
          </a:p>
          <a:p>
            <a:pPr marL="257175" lvl="0" indent="-257175">
              <a:defRPr sz="1800"/>
            </a:pPr>
            <a:r>
              <a:rPr sz="2400"/>
              <a:t>Generality</a:t>
            </a:r>
          </a:p>
          <a:p>
            <a:pPr marL="257175" lvl="0" indent="-257175">
              <a:defRPr sz="1800"/>
            </a:pPr>
            <a:r>
              <a:rPr sz="2400"/>
              <a:t>Function Table (instead of if-else)</a:t>
            </a:r>
          </a:p>
        </p:txBody>
      </p:sp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Cleaning up the code</a:t>
            </a:r>
          </a:p>
        </p:txBody>
      </p:sp>
      <p:sp>
        <p:nvSpPr>
          <p:cNvPr id="295" name="Shape 295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30</a:t>
            </a:fld>
            <a:endParaRPr sz="1368"/>
          </a:p>
        </p:txBody>
      </p:sp>
      <p:sp>
        <p:nvSpPr>
          <p:cNvPr id="296" name="Shape 296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pic>
        <p:nvPicPr>
          <p:cNvPr id="297" name="pasted-image.jp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924505" y="879981"/>
            <a:ext cx="4997310" cy="3751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defRPr sz="1800"/>
            </a:pPr>
            <a:r>
              <a:rPr sz="2400"/>
              <a:t>Pylint</a:t>
            </a:r>
          </a:p>
          <a:p>
            <a:pPr marL="257175" lvl="0" indent="-257175">
              <a:defRPr sz="1800"/>
            </a:pPr>
            <a:r>
              <a:rPr sz="2400"/>
              <a:t>Docstring</a:t>
            </a:r>
          </a:p>
          <a:p>
            <a:pPr marL="257175" lvl="0" indent="-257175">
              <a:defRPr sz="1800"/>
            </a:pPr>
            <a:r>
              <a:rPr sz="2400"/>
              <a:t>Pydoc</a:t>
            </a:r>
          </a:p>
        </p:txBody>
      </p:sp>
      <p:sp>
        <p:nvSpPr>
          <p:cNvPr id="300" name="Shape 300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Documentation</a:t>
            </a:r>
          </a:p>
        </p:txBody>
      </p:sp>
      <p:sp>
        <p:nvSpPr>
          <p:cNvPr id="301" name="Shape 301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31</a:t>
            </a:fld>
            <a:endParaRPr sz="1368"/>
          </a:p>
        </p:txBody>
      </p:sp>
      <p:sp>
        <p:nvSpPr>
          <p:cNvPr id="302" name="Shape 302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pic>
        <p:nvPicPr>
          <p:cNvPr id="303" name="Screen Shot 2017-05-21 at 7.05.18 PM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521791" y="516082"/>
            <a:ext cx="5143657" cy="4111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defRPr sz="2400"/>
            </a:pPr>
            <a:endParaRPr/>
          </a:p>
        </p:txBody>
      </p:sp>
      <p:sp>
        <p:nvSpPr>
          <p:cNvPr id="306" name="Shape 306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>
                <a:solidFill>
                  <a:srgbClr val="C10F1D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92" b="1">
                <a:solidFill>
                  <a:srgbClr val="C10F1D"/>
                </a:solidFill>
              </a:rPr>
              <a:t>Conclusion</a:t>
            </a:r>
          </a:p>
        </p:txBody>
      </p:sp>
      <p:sp>
        <p:nvSpPr>
          <p:cNvPr id="307" name="Shape 307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32</a:t>
            </a:fld>
            <a:endParaRPr sz="1368"/>
          </a:p>
        </p:txBody>
      </p:sp>
      <p:sp>
        <p:nvSpPr>
          <p:cNvPr id="308" name="Shape 308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defRPr sz="2400"/>
            </a:pPr>
            <a:endParaRPr/>
          </a:p>
        </p:txBody>
      </p:sp>
      <p:sp>
        <p:nvSpPr>
          <p:cNvPr id="311" name="Shape 311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Things we learned</a:t>
            </a:r>
          </a:p>
        </p:txBody>
      </p:sp>
      <p:sp>
        <p:nvSpPr>
          <p:cNvPr id="312" name="Shape 312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33</a:t>
            </a:fld>
            <a:endParaRPr sz="1368"/>
          </a:p>
        </p:txBody>
      </p:sp>
      <p:sp>
        <p:nvSpPr>
          <p:cNvPr id="313" name="Shape 313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defRPr sz="2400"/>
            </a:pPr>
            <a:endParaRPr/>
          </a:p>
        </p:txBody>
      </p:sp>
      <p:sp>
        <p:nvSpPr>
          <p:cNvPr id="316" name="Shape 316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Challenges we faced</a:t>
            </a:r>
          </a:p>
        </p:txBody>
      </p:sp>
      <p:sp>
        <p:nvSpPr>
          <p:cNvPr id="317" name="Shape 317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34</a:t>
            </a:fld>
            <a:endParaRPr sz="1368"/>
          </a:p>
        </p:txBody>
      </p:sp>
      <p:sp>
        <p:nvSpPr>
          <p:cNvPr id="318" name="Shape 318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defRPr sz="2400"/>
            </a:pPr>
            <a:endParaRPr/>
          </a:p>
        </p:txBody>
      </p:sp>
      <p:sp>
        <p:nvSpPr>
          <p:cNvPr id="321" name="Shape 321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Final thoughts</a:t>
            </a:r>
          </a:p>
        </p:txBody>
      </p:sp>
      <p:sp>
        <p:nvSpPr>
          <p:cNvPr id="322" name="Shape 322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35</a:t>
            </a:fld>
            <a:endParaRPr sz="1368"/>
          </a:p>
        </p:txBody>
      </p:sp>
      <p:sp>
        <p:nvSpPr>
          <p:cNvPr id="323" name="Shape 323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/>
          </p:cNvSpPr>
          <p:nvPr>
            <p:ph type="body" idx="1"/>
          </p:nvPr>
        </p:nvSpPr>
        <p:spPr>
          <a:xfrm>
            <a:off x="341087" y="967740"/>
            <a:ext cx="8364764" cy="3751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defRPr sz="2400"/>
            </a:pPr>
            <a:endParaRPr/>
          </a:p>
        </p:txBody>
      </p:sp>
      <p:sp>
        <p:nvSpPr>
          <p:cNvPr id="326" name="Shape 326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>
                <a:solidFill>
                  <a:srgbClr val="C10F1D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92" b="1">
                <a:solidFill>
                  <a:srgbClr val="C10F1D"/>
                </a:solidFill>
              </a:rPr>
              <a:t>Acknowledgements</a:t>
            </a:r>
          </a:p>
        </p:txBody>
      </p:sp>
      <p:sp>
        <p:nvSpPr>
          <p:cNvPr id="327" name="Shape 327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36</a:t>
            </a:fld>
            <a:endParaRPr sz="1368"/>
          </a:p>
        </p:txBody>
      </p:sp>
      <p:sp>
        <p:nvSpPr>
          <p:cNvPr id="328" name="Shape 328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xfrm>
            <a:off x="341087" y="861060"/>
            <a:ext cx="8364764" cy="38585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defRPr sz="1800"/>
            </a:pPr>
            <a:r>
              <a:rPr sz="2400"/>
              <a:t>Help with testing and research of                          autonomous boats</a:t>
            </a:r>
          </a:p>
          <a:p>
            <a:pPr marL="257175" lvl="0" indent="-257175">
              <a:defRPr sz="1800"/>
            </a:pPr>
            <a:r>
              <a:rPr sz="2400"/>
              <a:t>Create an intuitive user interface                                         where testers can easily manage                                            processes on each boat</a:t>
            </a:r>
          </a:p>
          <a:p>
            <a:pPr marL="257175" lvl="0" indent="-257175">
              <a:defRPr sz="1800"/>
            </a:pPr>
            <a:r>
              <a:rPr sz="2400"/>
              <a:t>Design our module so that our code                                    can easily be used for other projects                                        involving autonomous vehicle swarms</a:t>
            </a:r>
          </a:p>
        </p:txBody>
      </p:sp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/>
              <a:t>Objective</a:t>
            </a:r>
          </a:p>
        </p:txBody>
      </p:sp>
      <p:sp>
        <p:nvSpPr>
          <p:cNvPr id="166" name="Shape 166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sp>
        <p:nvSpPr>
          <p:cNvPr id="167" name="Shape 167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4</a:t>
            </a:fld>
            <a:endParaRPr sz="1368"/>
          </a:p>
        </p:txBody>
      </p:sp>
      <p:pic>
        <p:nvPicPr>
          <p:cNvPr id="168" name="image3.png" descr="supro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800725" y="714119"/>
            <a:ext cx="2905125" cy="1771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xfrm>
            <a:off x="341087" y="861060"/>
            <a:ext cx="8364764" cy="38585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defRPr sz="1800"/>
            </a:pPr>
            <a:r>
              <a:rPr sz="2400" dirty="0"/>
              <a:t>Python </a:t>
            </a:r>
          </a:p>
          <a:p>
            <a:pPr marL="257175" lvl="0" indent="-257175">
              <a:defRPr sz="1800"/>
            </a:pPr>
            <a:r>
              <a:rPr sz="2400" dirty="0"/>
              <a:t>Angular</a:t>
            </a:r>
          </a:p>
        </p:txBody>
      </p:sp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 dirty="0"/>
              <a:t>Our approach</a:t>
            </a:r>
          </a:p>
        </p:txBody>
      </p:sp>
      <p:sp>
        <p:nvSpPr>
          <p:cNvPr id="172" name="Shape 172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sp>
        <p:nvSpPr>
          <p:cNvPr id="173" name="Shape 173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5</a:t>
            </a:fld>
            <a:endParaRPr sz="1368"/>
          </a:p>
        </p:txBody>
      </p:sp>
      <p:pic>
        <p:nvPicPr>
          <p:cNvPr id="174" name="pasted-image.jp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043487" y="2483891"/>
            <a:ext cx="2286001" cy="228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asted-image.jpg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405830" y="2483891"/>
            <a:ext cx="2286001" cy="228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body" idx="1"/>
          </p:nvPr>
        </p:nvSpPr>
        <p:spPr>
          <a:xfrm>
            <a:off x="389618" y="1169895"/>
            <a:ext cx="8364764" cy="324136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00037" lvl="0" indent="-300037">
              <a:spcBef>
                <a:spcPts val="600"/>
              </a:spcBef>
              <a:defRPr sz="1800"/>
            </a:pPr>
            <a:r>
              <a:rPr sz="2800"/>
              <a:t>Supervisor</a:t>
            </a:r>
            <a:endParaRPr sz="3200"/>
          </a:p>
          <a:p>
            <a:pPr marL="300037" lvl="0" indent="-300037">
              <a:spcBef>
                <a:spcPts val="600"/>
              </a:spcBef>
              <a:defRPr sz="1800"/>
            </a:pPr>
            <a:r>
              <a:rPr sz="2800"/>
              <a:t>WebSockets</a:t>
            </a:r>
          </a:p>
          <a:p>
            <a:pPr marL="300037" lvl="0" indent="-300037">
              <a:spcBef>
                <a:spcPts val="600"/>
              </a:spcBef>
              <a:defRPr sz="1800"/>
            </a:pPr>
            <a:r>
              <a:rPr sz="2800"/>
              <a:t>Multithreaded                                          Programming</a:t>
            </a:r>
          </a:p>
          <a:p>
            <a:pPr marL="300037" lvl="0" indent="-300037">
              <a:spcBef>
                <a:spcPts val="600"/>
              </a:spcBef>
              <a:defRPr sz="1800"/>
            </a:pPr>
            <a:r>
              <a:rPr sz="2800"/>
              <a:t>Queues</a:t>
            </a:r>
          </a:p>
          <a:p>
            <a:pPr marL="300037" lvl="0" indent="-300037">
              <a:spcBef>
                <a:spcPts val="600"/>
              </a:spcBef>
              <a:defRPr sz="1800"/>
            </a:pPr>
            <a:r>
              <a:rPr sz="2800"/>
              <a:t>JSON</a:t>
            </a:r>
          </a:p>
        </p:txBody>
      </p:sp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>
                <a:solidFill>
                  <a:srgbClr val="C10F1D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92" b="1" dirty="0">
                <a:solidFill>
                  <a:srgbClr val="C10F1D"/>
                </a:solidFill>
              </a:rPr>
              <a:t>Early Development / Initial Research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6</a:t>
            </a:fld>
            <a:endParaRPr sz="1368"/>
          </a:p>
        </p:txBody>
      </p:sp>
      <p:sp>
        <p:nvSpPr>
          <p:cNvPr id="180" name="Shape 180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pic>
        <p:nvPicPr>
          <p:cNvPr id="181" name="pasted-image.jp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849885" y="1679829"/>
            <a:ext cx="4414074" cy="2152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body" idx="1"/>
          </p:nvPr>
        </p:nvSpPr>
        <p:spPr>
          <a:xfrm>
            <a:off x="328387" y="780039"/>
            <a:ext cx="3302452" cy="3583422"/>
          </a:xfrm>
          <a:prstGeom prst="rect">
            <a:avLst/>
          </a:prstGeom>
        </p:spPr>
        <p:txBody>
          <a:bodyPr/>
          <a:lstStyle/>
          <a:p>
            <a:pPr marL="180473" lvl="0" indent="-180473">
              <a:buSzPct val="100000"/>
              <a:buChar char="•"/>
            </a:pPr>
            <a:r>
              <a:rPr dirty="0"/>
              <a:t>Supervisor is an open-source process management software that runs as a daemon.</a:t>
            </a:r>
          </a:p>
          <a:p>
            <a:pPr marL="180473" lvl="0" indent="-180473">
              <a:buSzPct val="100000"/>
              <a:buChar char="•"/>
            </a:pPr>
            <a:r>
              <a:rPr dirty="0"/>
              <a:t>Maritime robotics is using Supervisor to manage their autonomous boats.</a:t>
            </a:r>
          </a:p>
          <a:p>
            <a:pPr marL="180473" lvl="0" indent="-180473">
              <a:buSzPct val="100000"/>
              <a:buChar char="•"/>
            </a:pPr>
            <a:r>
              <a:rPr dirty="0"/>
              <a:t>Supervisor has an API.</a:t>
            </a:r>
          </a:p>
          <a:p>
            <a:pPr marL="180473" lvl="0" indent="-180473">
              <a:buSzPct val="100000"/>
              <a:buChar char="•"/>
            </a:pPr>
            <a:r>
              <a:rPr dirty="0"/>
              <a:t>Supervisor has a UI but it is limited to displaying one instance of supervisor.</a:t>
            </a:r>
          </a:p>
        </p:txBody>
      </p:sp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 dirty="0"/>
              <a:t>Supervisor</a:t>
            </a:r>
          </a:p>
        </p:txBody>
      </p:sp>
      <p:sp>
        <p:nvSpPr>
          <p:cNvPr id="185" name="Shape 1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700">
                <a:solidFill>
                  <a:srgbClr val="808080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7</a:t>
            </a:fld>
            <a:endParaRPr sz="700">
              <a:solidFill>
                <a:srgbClr val="808080"/>
              </a:solidFill>
            </a:endParaRPr>
          </a:p>
        </p:txBody>
      </p:sp>
      <p:pic>
        <p:nvPicPr>
          <p:cNvPr id="186" name="pasted-image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716343" y="2161436"/>
            <a:ext cx="5219701" cy="2174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asted-image.jpg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716343" y="606568"/>
            <a:ext cx="5219701" cy="154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/>
          </p:cNvSpPr>
          <p:nvPr>
            <p:ph type="body" idx="1"/>
          </p:nvPr>
        </p:nvSpPr>
        <p:spPr>
          <a:xfrm>
            <a:off x="341087" y="861060"/>
            <a:ext cx="8364764" cy="38585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spcBef>
                <a:spcPts val="500"/>
              </a:spcBef>
              <a:defRPr sz="1800"/>
            </a:pPr>
            <a:r>
              <a:rPr sz="2400" dirty="0" err="1"/>
              <a:t>WebSockets</a:t>
            </a:r>
            <a:r>
              <a:rPr sz="2400" dirty="0"/>
              <a:t> make it possible to open an interactive session between the user’s browser and a server.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 dirty="0"/>
              <a:t>With </a:t>
            </a:r>
            <a:r>
              <a:rPr sz="2400" dirty="0" err="1"/>
              <a:t>WebSockets</a:t>
            </a:r>
            <a:r>
              <a:rPr sz="2400" dirty="0"/>
              <a:t> you can send messages to a server and receive event driven </a:t>
            </a:r>
            <a:r>
              <a:rPr sz="2400" dirty="0" smtClean="0"/>
              <a:t>responses</a:t>
            </a:r>
            <a:r>
              <a:rPr lang="en-US" sz="2400" dirty="0" smtClean="0"/>
              <a:t>.</a:t>
            </a:r>
            <a:endParaRPr sz="2400" dirty="0"/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 dirty="0"/>
              <a:t>We use a </a:t>
            </a:r>
            <a:r>
              <a:rPr sz="2400" dirty="0" err="1"/>
              <a:t>WebSocket</a:t>
            </a:r>
            <a:r>
              <a:rPr sz="2400" dirty="0"/>
              <a:t> to connect the </a:t>
            </a:r>
            <a:r>
              <a:rPr sz="2400" dirty="0" err="1"/>
              <a:t>Supro</a:t>
            </a:r>
            <a:r>
              <a:rPr sz="2400" dirty="0"/>
              <a:t> backend with web clients opened by users. </a:t>
            </a:r>
          </a:p>
          <a:p>
            <a:pPr marL="257175" lvl="0" indent="-257175">
              <a:spcBef>
                <a:spcPts val="500"/>
              </a:spcBef>
              <a:defRPr sz="1800"/>
            </a:pPr>
            <a:r>
              <a:rPr sz="2400" dirty="0"/>
              <a:t>Once a </a:t>
            </a:r>
            <a:r>
              <a:rPr sz="2400" dirty="0" err="1"/>
              <a:t>WebSocket</a:t>
            </a:r>
            <a:r>
              <a:rPr sz="2400" dirty="0"/>
              <a:t> connection is established, messages can be sent from the UI to the backend and vice versa.</a:t>
            </a:r>
          </a:p>
        </p:txBody>
      </p:sp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92"/>
            </a:lvl1pPr>
          </a:lstStyle>
          <a:p>
            <a:pPr lvl="0">
              <a:defRPr sz="1800" b="0"/>
            </a:pPr>
            <a:r>
              <a:rPr sz="2592" b="1" dirty="0" err="1"/>
              <a:t>WebSocket</a:t>
            </a:r>
            <a:endParaRPr sz="2592" b="1" dirty="0"/>
          </a:p>
        </p:txBody>
      </p:sp>
      <p:sp>
        <p:nvSpPr>
          <p:cNvPr id="191" name="Shape 191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sp>
        <p:nvSpPr>
          <p:cNvPr id="192" name="Shape 192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8</a:t>
            </a:fld>
            <a:endParaRPr sz="1368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body" idx="1"/>
          </p:nvPr>
        </p:nvSpPr>
        <p:spPr>
          <a:xfrm>
            <a:off x="389618" y="879981"/>
            <a:ext cx="6620782" cy="375189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rPr lang="en-US" sz="2400" dirty="0" err="1" smtClean="0"/>
              <a:t>SockJS</a:t>
            </a:r>
            <a:r>
              <a:rPr lang="en-US" sz="2400" dirty="0" smtClean="0"/>
              <a:t>-tornado is a Python server for </a:t>
            </a:r>
            <a:r>
              <a:rPr lang="en-US" sz="2400" dirty="0" err="1" smtClean="0"/>
              <a:t>WebSocket</a:t>
            </a:r>
            <a:r>
              <a:rPr lang="en-US" sz="2400" dirty="0" smtClean="0"/>
              <a:t> emulation.</a:t>
            </a:r>
          </a:p>
          <a:p>
            <a:r>
              <a:rPr lang="en-US" sz="2400" dirty="0" smtClean="0"/>
              <a:t>Callbacks: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b="1" dirty="0" err="1" smtClean="0"/>
              <a:t>on_open</a:t>
            </a:r>
            <a:r>
              <a:rPr lang="en-US" sz="2000" dirty="0" smtClean="0"/>
              <a:t> – Starts a new session with a web client and </a:t>
            </a:r>
            <a:r>
              <a:rPr lang="en-US" sz="2000" dirty="0" err="1" smtClean="0"/>
              <a:t>swarm_model</a:t>
            </a:r>
            <a:r>
              <a:rPr lang="en-US" sz="2000" dirty="0" smtClean="0"/>
              <a:t> is sent to the UI.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b="1" dirty="0" err="1" smtClean="0"/>
              <a:t>on_message</a:t>
            </a:r>
            <a:r>
              <a:rPr lang="en-US" sz="2000" b="1" dirty="0" smtClean="0"/>
              <a:t> – </a:t>
            </a:r>
            <a:r>
              <a:rPr lang="en-US" sz="2000" dirty="0" smtClean="0"/>
              <a:t>Receives a message from the UI and adds it to a queue to send to the backend.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b="1" dirty="0" err="1" smtClean="0"/>
              <a:t>on_close</a:t>
            </a:r>
            <a:r>
              <a:rPr lang="en-US" sz="2000" b="1" dirty="0" smtClean="0"/>
              <a:t> – </a:t>
            </a:r>
            <a:r>
              <a:rPr lang="en-US" sz="2000" dirty="0" smtClean="0"/>
              <a:t>Ends a session with a  web client. </a:t>
            </a:r>
            <a:endParaRPr lang="en-US" sz="2000" b="1" dirty="0" smtClean="0"/>
          </a:p>
          <a:p>
            <a:pPr lvl="0">
              <a:buSzTx/>
              <a:buNone/>
              <a:defRPr sz="2400"/>
            </a:pPr>
            <a:endParaRPr dirty="0"/>
          </a:p>
        </p:txBody>
      </p:sp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 defTabSz="196596">
              <a:defRPr sz="1800" b="0"/>
            </a:pPr>
            <a:r>
              <a:rPr lang="en-US" sz="2590" b="1" dirty="0" err="1" smtClean="0"/>
              <a:t>SockJS</a:t>
            </a:r>
            <a:endParaRPr sz="2590" b="1" dirty="0"/>
          </a:p>
        </p:txBody>
      </p:sp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68"/>
            </a:lvl1pPr>
          </a:lstStyle>
          <a:p>
            <a:pPr lvl="0">
              <a:defRPr sz="1800"/>
            </a:pPr>
            <a:fld id="{86CB4B4D-7CA3-9044-876B-883B54F8677D}" type="slidenum">
              <a:rPr sz="1368"/>
              <a:pPr lvl="0">
                <a:defRPr sz="1800"/>
              </a:pPr>
              <a:t>9</a:t>
            </a:fld>
            <a:endParaRPr sz="1368"/>
          </a:p>
        </p:txBody>
      </p:sp>
      <p:sp>
        <p:nvSpPr>
          <p:cNvPr id="197" name="Shape 197"/>
          <p:cNvSpPr/>
          <p:nvPr/>
        </p:nvSpPr>
        <p:spPr>
          <a:xfrm>
            <a:off x="341297" y="4797742"/>
            <a:ext cx="2133601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t>May 23, 2017</a:t>
            </a:r>
          </a:p>
        </p:txBody>
      </p:sp>
      <p:pic>
        <p:nvPicPr>
          <p:cNvPr id="199" name="pasted-image.png"/>
          <p:cNvPicPr/>
          <p:nvPr/>
        </p:nvPicPr>
        <p:blipFill>
          <a:blip r:embed="rId2" cstate="print">
            <a:extLst/>
          </a:blip>
          <a:srcRect r="4444" b="1975"/>
          <a:stretch>
            <a:fillRect/>
          </a:stretch>
        </p:blipFill>
        <p:spPr>
          <a:xfrm>
            <a:off x="7086600" y="742950"/>
            <a:ext cx="1674642" cy="1717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8F8F8F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2373B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2373B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8F8F8F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2373B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2373B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2_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8F8F8F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2373B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2373B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3_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8F8F8F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2373B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2373B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8F8F8F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2373B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2373B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1476</Words>
  <Application>Microsoft Office PowerPoint</Application>
  <PresentationFormat>On-screen Show (16:9)</PresentationFormat>
  <Paragraphs>242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Default</vt:lpstr>
      <vt:lpstr>1_Default</vt:lpstr>
      <vt:lpstr>2_Default</vt:lpstr>
      <vt:lpstr>3_Default</vt:lpstr>
      <vt:lpstr>Slide 1</vt:lpstr>
      <vt:lpstr>Outline</vt:lpstr>
      <vt:lpstr>Introduction to SuPro</vt:lpstr>
      <vt:lpstr>Objective</vt:lpstr>
      <vt:lpstr>Our approach</vt:lpstr>
      <vt:lpstr>Early Development / Initial Research</vt:lpstr>
      <vt:lpstr>Supervisor</vt:lpstr>
      <vt:lpstr>WebSocket</vt:lpstr>
      <vt:lpstr>SockJS</vt:lpstr>
      <vt:lpstr>Python Multithreaded Programming</vt:lpstr>
      <vt:lpstr>Python Multithreaded Queue</vt:lpstr>
      <vt:lpstr>Supro Queue</vt:lpstr>
      <vt:lpstr>Supro Multithreading</vt:lpstr>
      <vt:lpstr>JSON</vt:lpstr>
      <vt:lpstr>Supro JSON</vt:lpstr>
      <vt:lpstr>Building and Testing</vt:lpstr>
      <vt:lpstr>First WebSocket Class</vt:lpstr>
      <vt:lpstr>Incorporating the Front-end</vt:lpstr>
      <vt:lpstr>Building RPMs</vt:lpstr>
      <vt:lpstr>New Features</vt:lpstr>
      <vt:lpstr>Stop/Start/Restart All</vt:lpstr>
      <vt:lpstr>Logging</vt:lpstr>
      <vt:lpstr>Supro Logging</vt:lpstr>
      <vt:lpstr>Testbeds</vt:lpstr>
      <vt:lpstr>Testbeds</vt:lpstr>
      <vt:lpstr>Exception Handling</vt:lpstr>
      <vt:lpstr>Refactor</vt:lpstr>
      <vt:lpstr>Hierarchical Structure</vt:lpstr>
      <vt:lpstr>Changing the web_socket class</vt:lpstr>
      <vt:lpstr>Cleaning up the code</vt:lpstr>
      <vt:lpstr>Documentation</vt:lpstr>
      <vt:lpstr>Conclusion</vt:lpstr>
      <vt:lpstr>Things we learned</vt:lpstr>
      <vt:lpstr>Challenges we faced</vt:lpstr>
      <vt:lpstr>Final thoughts</vt:lpstr>
      <vt:lpstr>Acknowledgements</vt:lpstr>
      <vt:lpstr>Slide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Aileen</cp:lastModifiedBy>
  <cp:revision>2</cp:revision>
  <dcterms:modified xsi:type="dcterms:W3CDTF">2017-05-22T10:14:24Z</dcterms:modified>
</cp:coreProperties>
</file>